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notesSlides/notesSlide1.xml" ContentType="application/vnd.openxmlformats-officedocument.presentationml.notesSlide+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notesSlides/notesSlide2.xml" ContentType="application/vnd.openxmlformats-officedocument.presentationml.notesSlide+xml"/>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438894"/>
          <c:y val="0.034799"/>
          <c:w val="0.935367"/>
          <c:h val="0.826187"/>
        </c:manualLayout>
      </c:layout>
      <c:lineChart>
        <c:grouping val="standard"/>
        <c:varyColors val="0"/>
        <c:ser>
          <c:idx val="0"/>
          <c:order val="0"/>
          <c:tx>
            <c:strRef>
              <c:f>Sheet1!$A$2</c:f>
              <c:strCache>
                <c:ptCount val="1"/>
                <c:pt idx="0">
                  <c:v>Sessions</c:v>
                </c:pt>
              </c:strCache>
            </c:strRef>
          </c:tx>
          <c:spPr>
            <a:solidFill>
              <a:srgbClr val="2382B1"/>
            </a:solidFill>
            <a:ln w="47625" cap="flat">
              <a:solidFill>
                <a:srgbClr val="2993C7"/>
              </a:solidFill>
              <a:prstDash val="solid"/>
              <a:round/>
            </a:ln>
            <a:effectLst/>
          </c:spPr>
          <c:marker>
            <c:symbol val="circle"/>
            <c:size val="8"/>
            <c:spPr>
              <a:solidFill>
                <a:srgbClr val="2382B1"/>
              </a:solidFill>
              <a:ln w="9525" cap="flat">
                <a:solidFill>
                  <a:srgbClr val="2993C7"/>
                </a:solidFill>
                <a:prstDash val="solid"/>
                <a:round/>
              </a:ln>
              <a:effectLst/>
            </c:spPr>
          </c:marker>
          <c:dLbls>
            <c:numFmt formatCode="#,##0" sourceLinked="0"/>
            <c:txPr>
              <a:bodyPr/>
              <a:lstStyle/>
              <a:p>
                <a:pPr>
                  <a:defRPr b="0" i="0" strike="noStrike" sz="1800" u="none">
                    <a:solidFill>
                      <a:srgbClr val="000000"/>
                    </a:solidFill>
                    <a:latin typeface="Avenir Book"/>
                  </a:defRPr>
                </a:pPr>
              </a:p>
            </c:txPr>
            <c:dLblPos val="t"/>
            <c:showLegendKey val="0"/>
            <c:showVal val="1"/>
            <c:showCatName val="0"/>
            <c:showSerName val="0"/>
            <c:showPercent val="0"/>
            <c:showBubbleSize val="0"/>
            <c:showLeaderLines val="0"/>
          </c:dLbls>
          <c:trendline>
            <c:name>Trend Line</c:name>
            <c:spPr>
              <a:noFill/>
              <a:ln w="25400" cap="flat">
                <a:solidFill>
                  <a:srgbClr val="D86795"/>
                </a:solidFill>
                <a:prstDash val="solid"/>
                <a:miter lim="400000"/>
              </a:ln>
              <a:effectLst/>
            </c:spPr>
            <c:trendlineType val="linear"/>
            <c:forward val="0"/>
            <c:backward val="0"/>
            <c:dispRSqr val="0"/>
            <c:dispEq val="0"/>
            <c:trendlineLbl>
              <c:layout/>
              <c:numFmt formatCode="General" sourceLinked="0"/>
              <c:txPr>
                <a:bodyPr/>
                <a:lstStyle/>
                <a:p>
                  <a:pPr/>
                </a:p>
              </c:txPr>
            </c:trendlineLbl>
          </c:trendline>
          <c:cat>
            <c:strRef>
              <c:f>Sheet1!$B$1:$N$1</c:f>
              <c:strCache>
                <c:ptCount val="13"/>
                <c:pt idx="0">
                  <c:v>2017 Sep</c:v>
                </c:pt>
                <c:pt idx="1">
                  <c:v>2017 Oct</c:v>
                </c:pt>
                <c:pt idx="2">
                  <c:v>2017 Nov</c:v>
                </c:pt>
                <c:pt idx="3">
                  <c:v>2017 Dec</c:v>
                </c:pt>
                <c:pt idx="4">
                  <c:v>2018 Jan</c:v>
                </c:pt>
                <c:pt idx="5">
                  <c:v>2018 Feb</c:v>
                </c:pt>
                <c:pt idx="6">
                  <c:v>2018 Mar</c:v>
                </c:pt>
                <c:pt idx="7">
                  <c:v>2018 Apr</c:v>
                </c:pt>
                <c:pt idx="8">
                  <c:v>2018 May</c:v>
                </c:pt>
                <c:pt idx="9">
                  <c:v>2018 June</c:v>
                </c:pt>
                <c:pt idx="10">
                  <c:v>2018 July</c:v>
                </c:pt>
                <c:pt idx="11">
                  <c:v>2018 Aug</c:v>
                </c:pt>
                <c:pt idx="12">
                  <c:v>2018 Sep</c:v>
                </c:pt>
              </c:strCache>
            </c:strRef>
          </c:cat>
          <c:val>
            <c:numRef>
              <c:f>Sheet1!$B$2:$N$2</c:f>
              <c:numCache>
                <c:ptCount val="13"/>
                <c:pt idx="0">
                  <c:v>889.000000</c:v>
                </c:pt>
                <c:pt idx="1">
                  <c:v>500.000000</c:v>
                </c:pt>
                <c:pt idx="2">
                  <c:v>440.000000</c:v>
                </c:pt>
                <c:pt idx="3">
                  <c:v>699.000000</c:v>
                </c:pt>
                <c:pt idx="4">
                  <c:v>1893.000000</c:v>
                </c:pt>
                <c:pt idx="5">
                  <c:v>1719.000000</c:v>
                </c:pt>
                <c:pt idx="6">
                  <c:v>1712.000000</c:v>
                </c:pt>
                <c:pt idx="7">
                  <c:v>3303.000000</c:v>
                </c:pt>
                <c:pt idx="8">
                  <c:v>6477.000000</c:v>
                </c:pt>
                <c:pt idx="9">
                  <c:v>4643.000000</c:v>
                </c:pt>
                <c:pt idx="10">
                  <c:v>4393.000000</c:v>
                </c:pt>
                <c:pt idx="11">
                  <c:v>5557.000000</c:v>
                </c:pt>
                <c:pt idx="12">
                  <c:v>9199.000000</c:v>
                </c:pt>
              </c:numCache>
            </c:numRef>
          </c:val>
          <c:smooth val="0"/>
        </c:ser>
        <c:marker val="1"/>
        <c:axId val="2094734552"/>
        <c:axId val="2094734553"/>
      </c:lineChart>
      <c:catAx>
        <c:axId val="2094734552"/>
        <c:scaling>
          <c:orientation val="minMax"/>
        </c:scaling>
        <c:delete val="0"/>
        <c:axPos val="b"/>
        <c:numFmt formatCode="General" sourceLinked="0"/>
        <c:majorTickMark val="out"/>
        <c:minorTickMark val="in"/>
        <c:tickLblPos val="low"/>
        <c:spPr>
          <a:ln w="12700" cap="flat">
            <a:solidFill>
              <a:srgbClr val="888888"/>
            </a:solidFill>
            <a:prstDash val="solid"/>
            <a:round/>
          </a:ln>
        </c:spPr>
        <c:txPr>
          <a:bodyPr rot="-2700000"/>
          <a:lstStyle/>
          <a:p>
            <a:pPr>
              <a:defRPr b="0" i="0" strike="noStrike" sz="1800" u="none">
                <a:solidFill>
                  <a:srgbClr val="000000"/>
                </a:solidFill>
                <a:latin typeface="Avenir Book"/>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0" sourceLinked="0"/>
        <c:majorTickMark val="out"/>
        <c:minorTickMark val="none"/>
        <c:tickLblPos val="nextTo"/>
        <c:spPr>
          <a:ln w="12700" cap="flat">
            <a:solidFill>
              <a:srgbClr val="888888"/>
            </a:solidFill>
            <a:prstDash val="solid"/>
            <a:round/>
          </a:ln>
        </c:spPr>
        <c:txPr>
          <a:bodyPr rot="0"/>
          <a:lstStyle/>
          <a:p>
            <a:pPr>
              <a:defRPr b="0" i="0" strike="noStrike" sz="1800" u="none">
                <a:solidFill>
                  <a:srgbClr val="000000"/>
                </a:solidFill>
                <a:latin typeface="Avenir Book"/>
              </a:defRPr>
            </a:pPr>
          </a:p>
        </c:txPr>
        <c:crossAx val="2094734552"/>
        <c:crosses val="autoZero"/>
        <c:crossBetween val="midCat"/>
        <c:majorUnit val="3125"/>
        <c:minorUnit val="1562.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493594"/>
          <c:y val="0.0399935"/>
          <c:w val="0.930016"/>
          <c:h val="0.807381"/>
        </c:manualLayout>
      </c:layout>
      <c:lineChart>
        <c:grouping val="standard"/>
        <c:varyColors val="0"/>
        <c:ser>
          <c:idx val="0"/>
          <c:order val="0"/>
          <c:tx>
            <c:strRef>
              <c:f>Sheet1!$B$1</c:f>
              <c:strCache>
                <c:ptCount val="1"/>
                <c:pt idx="0">
                  <c:v>CPC</c:v>
                </c:pt>
              </c:strCache>
            </c:strRef>
          </c:tx>
          <c:spPr>
            <a:solidFill>
              <a:srgbClr val="2382B1"/>
            </a:solidFill>
            <a:ln w="47625" cap="flat">
              <a:solidFill>
                <a:srgbClr val="2993C7"/>
              </a:solidFill>
              <a:prstDash val="solid"/>
              <a:round/>
            </a:ln>
            <a:effectLst/>
          </c:spPr>
          <c:marker>
            <c:symbol val="circle"/>
            <c:size val="8"/>
            <c:spPr>
              <a:solidFill>
                <a:srgbClr val="2382B1"/>
              </a:solidFill>
              <a:ln w="9525" cap="flat">
                <a:solidFill>
                  <a:srgbClr val="2993C7"/>
                </a:solidFill>
                <a:prstDash val="solid"/>
                <a:round/>
              </a:ln>
              <a:effectLst/>
            </c:spPr>
          </c:marker>
          <c:dLbls>
            <c:numFmt formatCode="&quot;$&quot;#,##0.00" sourceLinked="0"/>
            <c:txPr>
              <a:bodyPr/>
              <a:lstStyle/>
              <a:p>
                <a:pPr>
                  <a:defRPr b="0" i="0" strike="noStrike" sz="1800" u="none">
                    <a:solidFill>
                      <a:srgbClr val="000000"/>
                    </a:solidFill>
                    <a:latin typeface="Avenir Book"/>
                  </a:defRPr>
                </a:pPr>
              </a:p>
            </c:txPr>
            <c:dLblPos val="t"/>
            <c:showLegendKey val="0"/>
            <c:showVal val="1"/>
            <c:showCatName val="0"/>
            <c:showSerName val="0"/>
            <c:showPercent val="0"/>
            <c:showBubbleSize val="0"/>
            <c:showLeaderLines val="0"/>
          </c:dLbls>
          <c:trendline>
            <c:name>Trend Line</c:name>
            <c:spPr>
              <a:noFill/>
              <a:ln w="25400" cap="flat">
                <a:solidFill>
                  <a:srgbClr val="D86795"/>
                </a:solidFill>
                <a:prstDash val="solid"/>
                <a:miter lim="400000"/>
              </a:ln>
              <a:effectLst/>
            </c:spPr>
            <c:trendlineType val="log"/>
            <c:forward val="0"/>
            <c:backward val="0"/>
            <c:dispRSqr val="0"/>
            <c:dispEq val="0"/>
            <c:trendlineLbl>
              <c:layout/>
              <c:numFmt formatCode="General" sourceLinked="0"/>
              <c:txPr>
                <a:bodyPr/>
                <a:lstStyle/>
                <a:p>
                  <a:pPr/>
                </a:p>
              </c:txPr>
            </c:trendlineLbl>
          </c:trendline>
          <c:cat>
            <c:strRef>
              <c:f>Sheet1!$A$2:$A$14</c:f>
              <c:strCache>
                <c:ptCount val="13"/>
                <c:pt idx="0">
                  <c:v>2017 Sep</c:v>
                </c:pt>
                <c:pt idx="1">
                  <c:v>2017 Oct</c:v>
                </c:pt>
                <c:pt idx="2">
                  <c:v>2017 Nov</c:v>
                </c:pt>
                <c:pt idx="3">
                  <c:v>2017 Dec</c:v>
                </c:pt>
                <c:pt idx="4">
                  <c:v>2018 Jan</c:v>
                </c:pt>
                <c:pt idx="5">
                  <c:v>2018 Feb</c:v>
                </c:pt>
                <c:pt idx="6">
                  <c:v>2018 Mar</c:v>
                </c:pt>
                <c:pt idx="7">
                  <c:v>2018 Apr</c:v>
                </c:pt>
                <c:pt idx="8">
                  <c:v>2018 May</c:v>
                </c:pt>
                <c:pt idx="9">
                  <c:v>2018 Jun</c:v>
                </c:pt>
                <c:pt idx="10">
                  <c:v>2018 Jul</c:v>
                </c:pt>
                <c:pt idx="11">
                  <c:v>2018 Aug</c:v>
                </c:pt>
                <c:pt idx="12">
                  <c:v>2018 Sep</c:v>
                </c:pt>
              </c:strCache>
            </c:strRef>
          </c:cat>
          <c:val>
            <c:numRef>
              <c:f>Sheet1!$B$2:$B$14</c:f>
              <c:numCache>
                <c:ptCount val="13"/>
                <c:pt idx="0">
                  <c:v>50.680000</c:v>
                </c:pt>
                <c:pt idx="1">
                  <c:v>121.530000</c:v>
                </c:pt>
                <c:pt idx="2">
                  <c:v>112.180000</c:v>
                </c:pt>
                <c:pt idx="3">
                  <c:v>78.590000</c:v>
                </c:pt>
                <c:pt idx="4">
                  <c:v>17.000000</c:v>
                </c:pt>
                <c:pt idx="5">
                  <c:v>18.560000</c:v>
                </c:pt>
                <c:pt idx="6">
                  <c:v>18.130000</c:v>
                </c:pt>
                <c:pt idx="7">
                  <c:v>10.920000</c:v>
                </c:pt>
                <c:pt idx="8">
                  <c:v>6.270000</c:v>
                </c:pt>
                <c:pt idx="9">
                  <c:v>11.100000</c:v>
                </c:pt>
                <c:pt idx="10">
                  <c:v>9.480000</c:v>
                </c:pt>
                <c:pt idx="11">
                  <c:v>6.920000</c:v>
                </c:pt>
                <c:pt idx="12">
                  <c:v>4.360000</c:v>
                </c:pt>
              </c:numCache>
            </c:numRef>
          </c:val>
          <c:smooth val="0"/>
        </c:ser>
        <c:marker val="1"/>
        <c:axId val="2094734552"/>
        <c:axId val="2094734553"/>
      </c:lineChart>
      <c:catAx>
        <c:axId val="2094734552"/>
        <c:scaling>
          <c:orientation val="minMax"/>
        </c:scaling>
        <c:delete val="0"/>
        <c:axPos val="b"/>
        <c:numFmt formatCode="General" sourceLinked="0"/>
        <c:majorTickMark val="out"/>
        <c:minorTickMark val="in"/>
        <c:tickLblPos val="low"/>
        <c:spPr>
          <a:ln w="12700" cap="flat">
            <a:solidFill>
              <a:srgbClr val="888888"/>
            </a:solidFill>
            <a:prstDash val="solid"/>
            <a:round/>
          </a:ln>
        </c:spPr>
        <c:txPr>
          <a:bodyPr rot="-2700000"/>
          <a:lstStyle/>
          <a:p>
            <a:pPr>
              <a:defRPr b="0" i="0" strike="noStrike" sz="1800" u="none">
                <a:solidFill>
                  <a:srgbClr val="000000"/>
                </a:solidFill>
                <a:latin typeface="Avenir Book"/>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quot;$&quot;#,##0.00" sourceLinked="0"/>
        <c:majorTickMark val="out"/>
        <c:minorTickMark val="none"/>
        <c:tickLblPos val="nextTo"/>
        <c:spPr>
          <a:ln w="12700" cap="flat">
            <a:solidFill>
              <a:srgbClr val="888888"/>
            </a:solidFill>
            <a:prstDash val="solid"/>
            <a:round/>
          </a:ln>
        </c:spPr>
        <c:txPr>
          <a:bodyPr rot="0"/>
          <a:lstStyle/>
          <a:p>
            <a:pPr>
              <a:defRPr b="0" i="0" strike="noStrike" sz="1800" u="none">
                <a:solidFill>
                  <a:srgbClr val="000000"/>
                </a:solidFill>
                <a:latin typeface="Avenir Book"/>
              </a:defRPr>
            </a:pPr>
          </a:p>
        </c:txPr>
        <c:crossAx val="2094734552"/>
        <c:crosses val="autoZero"/>
        <c:crossBetween val="midCat"/>
        <c:majorUnit val="35"/>
        <c:minorUnit val="1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277934"/>
          <c:y val="0.277934"/>
          <c:w val="0.444132"/>
          <c:h val="0.431632"/>
        </c:manualLayout>
      </c:layout>
      <c:pieChart>
        <c:varyColors val="0"/>
        <c:ser>
          <c:idx val="0"/>
          <c:order val="0"/>
          <c:tx>
            <c:strRef>
              <c:f>Sheet1!$A$2</c:f>
              <c:strCache>
                <c:ptCount val="1"/>
                <c:pt idx="0">
                  <c:v>Tom the Technologist</c:v>
                </c:pt>
              </c:strCache>
            </c:strRef>
          </c:tx>
          <c:spPr>
            <a:solidFill>
              <a:srgbClr val="2993C7"/>
            </a:solidFill>
            <a:ln w="9525" cap="flat">
              <a:solidFill>
                <a:srgbClr val="F9F9F9"/>
              </a:solidFill>
              <a:prstDash val="solid"/>
              <a:round/>
            </a:ln>
            <a:effectLst>
              <a:outerShdw sx="100000" sy="100000" kx="0" ky="0" algn="tl" rotWithShape="1" blurRad="165100" dist="120225" dir="2705541">
                <a:srgbClr val="A6AAA9">
                  <a:alpha val="17801"/>
                </a:srgbClr>
              </a:outerShdw>
            </a:effectLst>
          </c:spPr>
          <c:explosion val="0"/>
          <c:dPt>
            <c:idx val="0"/>
            <c:explosion val="0"/>
            <c:spPr>
              <a:solidFill>
                <a:srgbClr val="2993C7"/>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1"/>
            <c:explosion val="0"/>
            <c:spPr>
              <a:solidFill>
                <a:srgbClr val="F9933A"/>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2"/>
            <c:explosion val="0"/>
            <c:spPr>
              <a:solidFill>
                <a:srgbClr val="D86795"/>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3"/>
            <c:explosion val="0"/>
            <c:spPr>
              <a:solidFill>
                <a:srgbClr val="DA8034"/>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4"/>
            <c:explosion val="0"/>
            <c:spPr>
              <a:solidFill>
                <a:srgbClr val="B0547B"/>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5"/>
            <c:explosion val="0"/>
            <c:spPr>
              <a:solidFill>
                <a:srgbClr val="1C6990"/>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Lbls>
            <c:dLbl>
              <c:idx val="0"/>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1"/>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2"/>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3"/>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4"/>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5"/>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showLeaderLines val="1"/>
            <c:leaderLines>
              <c:spPr>
                <a:noFill/>
                <a:ln w="12700" cap="flat">
                  <a:solidFill>
                    <a:srgbClr val="000000"/>
                  </a:solidFill>
                  <a:prstDash val="solid"/>
                  <a:miter lim="400000"/>
                </a:ln>
                <a:effectLst/>
              </c:spPr>
            </c:leaderLines>
          </c:dLbls>
          <c:cat>
            <c:strRef>
              <c:f>Sheet1!$B$1:$B$1</c:f>
              <c:strCache>
                <c:ptCount val="6"/>
                <c:pt idx="0">
                  <c:v>Tom the Technologist</c:v>
                </c:pt>
                <c:pt idx="1">
                  <c:v>Eva the Entreprenuer</c:v>
                </c:pt>
                <c:pt idx="2">
                  <c:v>Gwen the Graduate</c:v>
                </c:pt>
                <c:pt idx="3">
                  <c:v>Mark the Millenial</c:v>
                </c:pt>
                <c:pt idx="4">
                  <c:v>Jessica the Job Seeker</c:v>
                </c:pt>
                <c:pt idx="5">
                  <c:v>Peter the Professional</c:v>
                </c:pt>
              </c:strCache>
            </c:strRef>
          </c:cat>
          <c:val>
            <c:numRef>
              <c:f>Sheet1!$B$2:$G$2</c:f>
              <c:numCache>
                <c:ptCount val="6"/>
                <c:pt idx="0">
                  <c:v>17.000000</c:v>
                </c:pt>
                <c:pt idx="1">
                  <c:v>22.000000</c:v>
                </c:pt>
                <c:pt idx="2">
                  <c:v>33.000000</c:v>
                </c:pt>
                <c:pt idx="3">
                  <c:v>45.000000</c:v>
                </c:pt>
                <c:pt idx="4">
                  <c:v>164.000000</c:v>
                </c:pt>
                <c:pt idx="5">
                  <c:v>164.000000</c:v>
                </c:pt>
              </c:numCache>
            </c:numRef>
          </c:val>
        </c:ser>
        <c:ser>
          <c:idx val="0"/>
          <c:order val="1"/>
          <c:tx>
            <c:strRef>
              <c:f>Sheet1!$A$3</c:f>
              <c:strCache>
                <c:ptCount val="1"/>
                <c:pt idx="1">
                  <c:v>Eva the Entreprenuer</c:v>
                </c:pt>
              </c:strCache>
            </c:strRef>
          </c:tx>
          <c:spPr>
            <a:solidFill>
              <a:srgbClr val="2993C7"/>
            </a:solidFill>
            <a:ln w="9525" cap="flat">
              <a:solidFill>
                <a:srgbClr val="F9F9F9"/>
              </a:solidFill>
              <a:prstDash val="solid"/>
              <a:round/>
            </a:ln>
            <a:effectLst>
              <a:outerShdw sx="100000" sy="100000" kx="0" ky="0" algn="tl" rotWithShape="1" blurRad="165100" dist="120225" dir="2705541">
                <a:srgbClr val="A6AAA9">
                  <a:alpha val="17801"/>
                </a:srgbClr>
              </a:outerShdw>
            </a:effectLst>
          </c:spPr>
          <c:explosion val="0"/>
          <c:dPt>
            <c:idx val="0"/>
            <c:explosion val="0"/>
            <c:spPr>
              <a:solidFill>
                <a:srgbClr val="2993C7"/>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1"/>
            <c:explosion val="0"/>
            <c:spPr>
              <a:solidFill>
                <a:srgbClr val="F9933A"/>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2"/>
            <c:explosion val="0"/>
            <c:spPr>
              <a:solidFill>
                <a:srgbClr val="D86795"/>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3"/>
            <c:explosion val="0"/>
            <c:spPr>
              <a:solidFill>
                <a:srgbClr val="DA8034"/>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4"/>
            <c:explosion val="0"/>
            <c:spPr>
              <a:solidFill>
                <a:srgbClr val="B0547B"/>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5"/>
            <c:explosion val="0"/>
            <c:spPr>
              <a:solidFill>
                <a:srgbClr val="1C6990"/>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Lbls>
            <c:dLbl>
              <c:idx val="0"/>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1"/>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2"/>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3"/>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4"/>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5"/>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showLeaderLines val="1"/>
            <c:leaderLines>
              <c:spPr>
                <a:noFill/>
                <a:ln w="12700" cap="flat">
                  <a:solidFill>
                    <a:srgbClr val="000000"/>
                  </a:solidFill>
                  <a:prstDash val="solid"/>
                  <a:miter lim="400000"/>
                </a:ln>
                <a:effectLst/>
              </c:spPr>
            </c:leaderLines>
          </c:dLbls>
          <c:cat>
            <c:strRef>
              <c:f>Sheet1!$B$1:$B$1</c:f>
              <c:strCache>
                <c:ptCount val="6"/>
                <c:pt idx="0">
                  <c:v>Tom the Technologist</c:v>
                </c:pt>
                <c:pt idx="1">
                  <c:v>Eva the Entreprenuer</c:v>
                </c:pt>
                <c:pt idx="2">
                  <c:v>Gwen the Graduate</c:v>
                </c:pt>
                <c:pt idx="3">
                  <c:v>Mark the Millenial</c:v>
                </c:pt>
                <c:pt idx="4">
                  <c:v>Jessica the Job Seeker</c:v>
                </c:pt>
                <c:pt idx="5">
                  <c:v>Peter the Professional</c:v>
                </c:pt>
              </c:strCache>
            </c:strRef>
          </c:cat>
          <c:val>
            <c:numRef>
              <c:f>Sheet1!$B$3:$B$3</c:f>
              <c:numCache>
                <c:ptCount val="1"/>
                <c:pt idx="0">
                  <c:v>22.000000</c:v>
                </c:pt>
              </c:numCache>
            </c:numRef>
          </c:val>
        </c:ser>
        <c:ser>
          <c:idx val="0"/>
          <c:order val="2"/>
          <c:tx>
            <c:strRef>
              <c:f>Sheet1!$A$4</c:f>
              <c:strCache>
                <c:ptCount val="1"/>
                <c:pt idx="2">
                  <c:v>Gwen the Graduate</c:v>
                </c:pt>
              </c:strCache>
            </c:strRef>
          </c:tx>
          <c:spPr>
            <a:solidFill>
              <a:srgbClr val="2993C7"/>
            </a:solidFill>
            <a:ln w="9525" cap="flat">
              <a:solidFill>
                <a:srgbClr val="F9F9F9"/>
              </a:solidFill>
              <a:prstDash val="solid"/>
              <a:round/>
            </a:ln>
            <a:effectLst>
              <a:outerShdw sx="100000" sy="100000" kx="0" ky="0" algn="tl" rotWithShape="1" blurRad="165100" dist="120225" dir="2705541">
                <a:srgbClr val="A6AAA9">
                  <a:alpha val="17801"/>
                </a:srgbClr>
              </a:outerShdw>
            </a:effectLst>
          </c:spPr>
          <c:explosion val="0"/>
          <c:dPt>
            <c:idx val="0"/>
            <c:explosion val="0"/>
            <c:spPr>
              <a:solidFill>
                <a:srgbClr val="2993C7"/>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1"/>
            <c:explosion val="0"/>
            <c:spPr>
              <a:solidFill>
                <a:srgbClr val="F9933A"/>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2"/>
            <c:explosion val="0"/>
            <c:spPr>
              <a:solidFill>
                <a:srgbClr val="D86795"/>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3"/>
            <c:explosion val="0"/>
            <c:spPr>
              <a:solidFill>
                <a:srgbClr val="DA8034"/>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4"/>
            <c:explosion val="0"/>
            <c:spPr>
              <a:solidFill>
                <a:srgbClr val="B0547B"/>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5"/>
            <c:explosion val="0"/>
            <c:spPr>
              <a:solidFill>
                <a:srgbClr val="1C6990"/>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Lbls>
            <c:dLbl>
              <c:idx val="0"/>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1"/>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2"/>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3"/>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4"/>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5"/>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showLeaderLines val="1"/>
            <c:leaderLines>
              <c:spPr>
                <a:noFill/>
                <a:ln w="12700" cap="flat">
                  <a:solidFill>
                    <a:srgbClr val="000000"/>
                  </a:solidFill>
                  <a:prstDash val="solid"/>
                  <a:miter lim="400000"/>
                </a:ln>
                <a:effectLst/>
              </c:spPr>
            </c:leaderLines>
          </c:dLbls>
          <c:cat>
            <c:strRef>
              <c:f>Sheet1!$B$1:$B$1</c:f>
              <c:strCache>
                <c:ptCount val="6"/>
                <c:pt idx="0">
                  <c:v>Tom the Technologist</c:v>
                </c:pt>
                <c:pt idx="1">
                  <c:v>Eva the Entreprenuer</c:v>
                </c:pt>
                <c:pt idx="2">
                  <c:v>Gwen the Graduate</c:v>
                </c:pt>
                <c:pt idx="3">
                  <c:v>Mark the Millenial</c:v>
                </c:pt>
                <c:pt idx="4">
                  <c:v>Jessica the Job Seeker</c:v>
                </c:pt>
                <c:pt idx="5">
                  <c:v>Peter the Professional</c:v>
                </c:pt>
              </c:strCache>
            </c:strRef>
          </c:cat>
          <c:val>
            <c:numRef>
              <c:f>Sheet1!$B$4:$B$4</c:f>
              <c:numCache>
                <c:ptCount val="1"/>
                <c:pt idx="0">
                  <c:v>33.000000</c:v>
                </c:pt>
              </c:numCache>
            </c:numRef>
          </c:val>
        </c:ser>
        <c:ser>
          <c:idx val="0"/>
          <c:order val="3"/>
          <c:tx>
            <c:strRef>
              <c:f>Sheet1!$A$5</c:f>
              <c:strCache>
                <c:ptCount val="1"/>
                <c:pt idx="3">
                  <c:v>Mark the Millenial</c:v>
                </c:pt>
              </c:strCache>
            </c:strRef>
          </c:tx>
          <c:spPr>
            <a:solidFill>
              <a:srgbClr val="2993C7"/>
            </a:solidFill>
            <a:ln w="9525" cap="flat">
              <a:solidFill>
                <a:srgbClr val="F9F9F9"/>
              </a:solidFill>
              <a:prstDash val="solid"/>
              <a:round/>
            </a:ln>
            <a:effectLst>
              <a:outerShdw sx="100000" sy="100000" kx="0" ky="0" algn="tl" rotWithShape="1" blurRad="165100" dist="120225" dir="2705541">
                <a:srgbClr val="A6AAA9">
                  <a:alpha val="17801"/>
                </a:srgbClr>
              </a:outerShdw>
            </a:effectLst>
          </c:spPr>
          <c:explosion val="0"/>
          <c:dPt>
            <c:idx val="0"/>
            <c:explosion val="0"/>
            <c:spPr>
              <a:solidFill>
                <a:srgbClr val="2993C7"/>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1"/>
            <c:explosion val="0"/>
            <c:spPr>
              <a:solidFill>
                <a:srgbClr val="F9933A"/>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2"/>
            <c:explosion val="0"/>
            <c:spPr>
              <a:solidFill>
                <a:srgbClr val="D86795"/>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3"/>
            <c:explosion val="0"/>
            <c:spPr>
              <a:solidFill>
                <a:srgbClr val="DA8034"/>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4"/>
            <c:explosion val="0"/>
            <c:spPr>
              <a:solidFill>
                <a:srgbClr val="B0547B"/>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5"/>
            <c:explosion val="0"/>
            <c:spPr>
              <a:solidFill>
                <a:srgbClr val="1C6990"/>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Lbls>
            <c:dLbl>
              <c:idx val="0"/>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1"/>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2"/>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3"/>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4"/>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5"/>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showLeaderLines val="1"/>
            <c:leaderLines>
              <c:spPr>
                <a:noFill/>
                <a:ln w="12700" cap="flat">
                  <a:solidFill>
                    <a:srgbClr val="000000"/>
                  </a:solidFill>
                  <a:prstDash val="solid"/>
                  <a:miter lim="400000"/>
                </a:ln>
                <a:effectLst/>
              </c:spPr>
            </c:leaderLines>
          </c:dLbls>
          <c:cat>
            <c:strRef>
              <c:f>Sheet1!$B$1:$B$1</c:f>
              <c:strCache>
                <c:ptCount val="6"/>
                <c:pt idx="0">
                  <c:v>Tom the Technologist</c:v>
                </c:pt>
                <c:pt idx="1">
                  <c:v>Eva the Entreprenuer</c:v>
                </c:pt>
                <c:pt idx="2">
                  <c:v>Gwen the Graduate</c:v>
                </c:pt>
                <c:pt idx="3">
                  <c:v>Mark the Millenial</c:v>
                </c:pt>
                <c:pt idx="4">
                  <c:v>Jessica the Job Seeker</c:v>
                </c:pt>
                <c:pt idx="5">
                  <c:v>Peter the Professional</c:v>
                </c:pt>
              </c:strCache>
            </c:strRef>
          </c:cat>
          <c:val>
            <c:numRef>
              <c:f>Sheet1!$B$5:$B$5</c:f>
              <c:numCache>
                <c:ptCount val="1"/>
                <c:pt idx="0">
                  <c:v>45.000000</c:v>
                </c:pt>
              </c:numCache>
            </c:numRef>
          </c:val>
        </c:ser>
        <c:ser>
          <c:idx val="0"/>
          <c:order val="4"/>
          <c:tx>
            <c:strRef>
              <c:f>Sheet1!$A$6</c:f>
              <c:strCache>
                <c:ptCount val="1"/>
                <c:pt idx="4">
                  <c:v>Jessica the Job Seeker</c:v>
                </c:pt>
              </c:strCache>
            </c:strRef>
          </c:tx>
          <c:spPr>
            <a:solidFill>
              <a:srgbClr val="2993C7"/>
            </a:solidFill>
            <a:ln w="9525" cap="flat">
              <a:solidFill>
                <a:srgbClr val="F9F9F9"/>
              </a:solidFill>
              <a:prstDash val="solid"/>
              <a:round/>
            </a:ln>
            <a:effectLst>
              <a:outerShdw sx="100000" sy="100000" kx="0" ky="0" algn="tl" rotWithShape="1" blurRad="165100" dist="120225" dir="2705541">
                <a:srgbClr val="A6AAA9">
                  <a:alpha val="17801"/>
                </a:srgbClr>
              </a:outerShdw>
            </a:effectLst>
          </c:spPr>
          <c:explosion val="0"/>
          <c:dPt>
            <c:idx val="0"/>
            <c:explosion val="0"/>
            <c:spPr>
              <a:solidFill>
                <a:srgbClr val="2993C7"/>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1"/>
            <c:explosion val="0"/>
            <c:spPr>
              <a:solidFill>
                <a:srgbClr val="F9933A"/>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2"/>
            <c:explosion val="0"/>
            <c:spPr>
              <a:solidFill>
                <a:srgbClr val="D86795"/>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3"/>
            <c:explosion val="0"/>
            <c:spPr>
              <a:solidFill>
                <a:srgbClr val="DA8034"/>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4"/>
            <c:explosion val="0"/>
            <c:spPr>
              <a:solidFill>
                <a:srgbClr val="B0547B"/>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5"/>
            <c:explosion val="0"/>
            <c:spPr>
              <a:solidFill>
                <a:srgbClr val="1C6990"/>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Lbls>
            <c:dLbl>
              <c:idx val="0"/>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1"/>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2"/>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3"/>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4"/>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5"/>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showLeaderLines val="1"/>
            <c:leaderLines>
              <c:spPr>
                <a:noFill/>
                <a:ln w="12700" cap="flat">
                  <a:solidFill>
                    <a:srgbClr val="000000"/>
                  </a:solidFill>
                  <a:prstDash val="solid"/>
                  <a:miter lim="400000"/>
                </a:ln>
                <a:effectLst/>
              </c:spPr>
            </c:leaderLines>
          </c:dLbls>
          <c:cat>
            <c:strRef>
              <c:f>Sheet1!$B$1:$B$1</c:f>
              <c:strCache>
                <c:ptCount val="6"/>
                <c:pt idx="0">
                  <c:v>Tom the Technologist</c:v>
                </c:pt>
                <c:pt idx="1">
                  <c:v>Eva the Entreprenuer</c:v>
                </c:pt>
                <c:pt idx="2">
                  <c:v>Gwen the Graduate</c:v>
                </c:pt>
                <c:pt idx="3">
                  <c:v>Mark the Millenial</c:v>
                </c:pt>
                <c:pt idx="4">
                  <c:v>Jessica the Job Seeker</c:v>
                </c:pt>
                <c:pt idx="5">
                  <c:v>Peter the Professional</c:v>
                </c:pt>
              </c:strCache>
            </c:strRef>
          </c:cat>
          <c:val>
            <c:numRef>
              <c:f>Sheet1!$B$6:$B$6</c:f>
              <c:numCache>
                <c:ptCount val="1"/>
                <c:pt idx="0">
                  <c:v>164.000000</c:v>
                </c:pt>
              </c:numCache>
            </c:numRef>
          </c:val>
        </c:ser>
        <c:ser>
          <c:idx val="0"/>
          <c:order val="5"/>
          <c:tx>
            <c:strRef>
              <c:f>Sheet1!$A$7</c:f>
              <c:strCache>
                <c:ptCount val="1"/>
                <c:pt idx="5">
                  <c:v>Peter the Professional</c:v>
                </c:pt>
              </c:strCache>
            </c:strRef>
          </c:tx>
          <c:spPr>
            <a:solidFill>
              <a:srgbClr val="2993C7"/>
            </a:solidFill>
            <a:ln w="9525" cap="flat">
              <a:solidFill>
                <a:srgbClr val="F9F9F9"/>
              </a:solidFill>
              <a:prstDash val="solid"/>
              <a:round/>
            </a:ln>
            <a:effectLst>
              <a:outerShdw sx="100000" sy="100000" kx="0" ky="0" algn="tl" rotWithShape="1" blurRad="165100" dist="120225" dir="2705541">
                <a:srgbClr val="A6AAA9">
                  <a:alpha val="17801"/>
                </a:srgbClr>
              </a:outerShdw>
            </a:effectLst>
          </c:spPr>
          <c:explosion val="0"/>
          <c:dPt>
            <c:idx val="0"/>
            <c:explosion val="0"/>
            <c:spPr>
              <a:solidFill>
                <a:srgbClr val="2993C7"/>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1"/>
            <c:explosion val="0"/>
            <c:spPr>
              <a:solidFill>
                <a:srgbClr val="F9933A"/>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2"/>
            <c:explosion val="0"/>
            <c:spPr>
              <a:solidFill>
                <a:srgbClr val="D86795"/>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3"/>
            <c:explosion val="0"/>
            <c:spPr>
              <a:solidFill>
                <a:srgbClr val="DA8034"/>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4"/>
            <c:explosion val="0"/>
            <c:spPr>
              <a:solidFill>
                <a:srgbClr val="B0547B"/>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Pt>
            <c:idx val="5"/>
            <c:explosion val="0"/>
            <c:spPr>
              <a:solidFill>
                <a:srgbClr val="1C6990"/>
              </a:solidFill>
              <a:ln w="9525" cap="flat">
                <a:solidFill>
                  <a:srgbClr val="F9F9F9"/>
                </a:solidFill>
                <a:prstDash val="solid"/>
                <a:round/>
              </a:ln>
              <a:effectLst>
                <a:outerShdw sx="100000" sy="100000" kx="0" ky="0" algn="tl" rotWithShape="1" blurRad="165100" dist="120225" dir="2705541">
                  <a:srgbClr val="A6AAA9">
                    <a:alpha val="17801"/>
                  </a:srgbClr>
                </a:outerShdw>
              </a:effectLst>
            </c:spPr>
          </c:dPt>
          <c:dLbls>
            <c:dLbl>
              <c:idx val="0"/>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1"/>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2"/>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3"/>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4"/>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dLbl>
              <c:idx val="5"/>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dLbl>
            <c:numFmt formatCode="#,##0%" sourceLinked="0"/>
            <c:txPr>
              <a:bodyPr/>
              <a:lstStyle/>
              <a:p>
                <a:pPr>
                  <a:defRPr b="0" i="0" strike="noStrike" sz="2400" u="none">
                    <a:solidFill>
                      <a:srgbClr val="000000"/>
                    </a:solidFill>
                    <a:latin typeface="Avenir Book"/>
                  </a:defRPr>
                </a:pPr>
              </a:p>
            </c:txPr>
            <c:dLblPos val="outEnd"/>
            <c:showLegendKey val="0"/>
            <c:showVal val="0"/>
            <c:showCatName val="1"/>
            <c:showSerName val="0"/>
            <c:showPercent val="1"/>
            <c:showBubbleSize val="0"/>
            <c:showLeaderLines val="1"/>
            <c:leaderLines>
              <c:spPr>
                <a:noFill/>
                <a:ln w="12700" cap="flat">
                  <a:solidFill>
                    <a:srgbClr val="000000"/>
                  </a:solidFill>
                  <a:prstDash val="solid"/>
                  <a:miter lim="400000"/>
                </a:ln>
                <a:effectLst/>
              </c:spPr>
            </c:leaderLines>
          </c:dLbls>
          <c:cat>
            <c:strRef>
              <c:f>Sheet1!$B$1:$B$1</c:f>
              <c:strCache>
                <c:ptCount val="6"/>
                <c:pt idx="0">
                  <c:v>Tom the Technologist</c:v>
                </c:pt>
                <c:pt idx="1">
                  <c:v>Eva the Entreprenuer</c:v>
                </c:pt>
                <c:pt idx="2">
                  <c:v>Gwen the Graduate</c:v>
                </c:pt>
                <c:pt idx="3">
                  <c:v>Mark the Millenial</c:v>
                </c:pt>
                <c:pt idx="4">
                  <c:v>Jessica the Job Seeker</c:v>
                </c:pt>
                <c:pt idx="5">
                  <c:v>Peter the Professional</c:v>
                </c:pt>
              </c:strCache>
            </c:strRef>
          </c:cat>
          <c:val>
            <c:numRef>
              <c:f>Sheet1!$B$7:$B$7</c:f>
              <c:numCache>
                <c:ptCount val="1"/>
                <c:pt idx="0">
                  <c:v>164.000000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16" name="Shape 616"/>
          <p:cNvSpPr/>
          <p:nvPr>
            <p:ph type="sldImg"/>
          </p:nvPr>
        </p:nvSpPr>
        <p:spPr>
          <a:xfrm>
            <a:off x="1143000" y="685800"/>
            <a:ext cx="4572000" cy="3429000"/>
          </a:xfrm>
          <a:prstGeom prst="rect">
            <a:avLst/>
          </a:prstGeom>
        </p:spPr>
        <p:txBody>
          <a:bodyPr/>
          <a:lstStyle/>
          <a:p>
            <a:pPr/>
          </a:p>
        </p:txBody>
      </p:sp>
      <p:sp>
        <p:nvSpPr>
          <p:cNvPr id="617" name="Shape 6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Raleway Medium"/>
      </a:defRPr>
    </a:lvl1pPr>
    <a:lvl2pPr indent="228600" defTabSz="457200" latinLnBrk="0">
      <a:lnSpc>
        <a:spcPct val="117999"/>
      </a:lnSpc>
      <a:defRPr sz="2200">
        <a:latin typeface="+mn-lt"/>
        <a:ea typeface="+mn-ea"/>
        <a:cs typeface="+mn-cs"/>
        <a:sym typeface="Raleway Medium"/>
      </a:defRPr>
    </a:lvl2pPr>
    <a:lvl3pPr indent="457200" defTabSz="457200" latinLnBrk="0">
      <a:lnSpc>
        <a:spcPct val="117999"/>
      </a:lnSpc>
      <a:defRPr sz="2200">
        <a:latin typeface="+mn-lt"/>
        <a:ea typeface="+mn-ea"/>
        <a:cs typeface="+mn-cs"/>
        <a:sym typeface="Raleway Medium"/>
      </a:defRPr>
    </a:lvl3pPr>
    <a:lvl4pPr indent="685800" defTabSz="457200" latinLnBrk="0">
      <a:lnSpc>
        <a:spcPct val="117999"/>
      </a:lnSpc>
      <a:defRPr sz="2200">
        <a:latin typeface="+mn-lt"/>
        <a:ea typeface="+mn-ea"/>
        <a:cs typeface="+mn-cs"/>
        <a:sym typeface="Raleway Medium"/>
      </a:defRPr>
    </a:lvl4pPr>
    <a:lvl5pPr indent="914400" defTabSz="457200" latinLnBrk="0">
      <a:lnSpc>
        <a:spcPct val="117999"/>
      </a:lnSpc>
      <a:defRPr sz="2200">
        <a:latin typeface="+mn-lt"/>
        <a:ea typeface="+mn-ea"/>
        <a:cs typeface="+mn-cs"/>
        <a:sym typeface="Raleway Medium"/>
      </a:defRPr>
    </a:lvl5pPr>
    <a:lvl6pPr indent="1143000" defTabSz="457200" latinLnBrk="0">
      <a:lnSpc>
        <a:spcPct val="117999"/>
      </a:lnSpc>
      <a:defRPr sz="2200">
        <a:latin typeface="+mn-lt"/>
        <a:ea typeface="+mn-ea"/>
        <a:cs typeface="+mn-cs"/>
        <a:sym typeface="Raleway Medium"/>
      </a:defRPr>
    </a:lvl6pPr>
    <a:lvl7pPr indent="1371600" defTabSz="457200" latinLnBrk="0">
      <a:lnSpc>
        <a:spcPct val="117999"/>
      </a:lnSpc>
      <a:defRPr sz="2200">
        <a:latin typeface="+mn-lt"/>
        <a:ea typeface="+mn-ea"/>
        <a:cs typeface="+mn-cs"/>
        <a:sym typeface="Raleway Medium"/>
      </a:defRPr>
    </a:lvl7pPr>
    <a:lvl8pPr indent="1600200" defTabSz="457200" latinLnBrk="0">
      <a:lnSpc>
        <a:spcPct val="117999"/>
      </a:lnSpc>
      <a:defRPr sz="2200">
        <a:latin typeface="+mn-lt"/>
        <a:ea typeface="+mn-ea"/>
        <a:cs typeface="+mn-cs"/>
        <a:sym typeface="Raleway Medium"/>
      </a:defRPr>
    </a:lvl8pPr>
    <a:lvl9pPr indent="1828800" defTabSz="457200" latinLnBrk="0">
      <a:lnSpc>
        <a:spcPct val="117999"/>
      </a:lnSpc>
      <a:defRPr sz="2200">
        <a:latin typeface="+mn-lt"/>
        <a:ea typeface="+mn-ea"/>
        <a:cs typeface="+mn-cs"/>
        <a:sym typeface="Raleway Medium"/>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hape 672"/>
          <p:cNvSpPr/>
          <p:nvPr>
            <p:ph type="sldImg"/>
          </p:nvPr>
        </p:nvSpPr>
        <p:spPr>
          <a:prstGeom prst="rect">
            <a:avLst/>
          </a:prstGeom>
        </p:spPr>
        <p:txBody>
          <a:bodyPr/>
          <a:lstStyle/>
          <a:p>
            <a:pPr/>
          </a:p>
        </p:txBody>
      </p:sp>
      <p:sp>
        <p:nvSpPr>
          <p:cNvPr id="673" name="Shape 673"/>
          <p:cNvSpPr/>
          <p:nvPr>
            <p:ph type="body" sz="quarter" idx="1"/>
          </p:nvPr>
        </p:nvSpPr>
        <p:spPr>
          <a:prstGeom prst="rect">
            <a:avLst/>
          </a:prstGeom>
        </p:spPr>
        <p:txBody>
          <a:bodyPr/>
          <a:lstStyle/>
          <a:p>
            <a:pPr/>
            <a:r>
              <a:t>Feb: 	127</a:t>
            </a:r>
          </a:p>
          <a:p>
            <a:pPr/>
          </a:p>
          <a:p>
            <a:pPr/>
            <a:r>
              <a:t>March: 408</a:t>
            </a:r>
          </a:p>
          <a:p>
            <a:pPr/>
          </a:p>
          <a:p>
            <a:pPr/>
            <a:r>
              <a:t>April: 	790</a:t>
            </a:r>
          </a:p>
          <a:p>
            <a:pPr/>
          </a:p>
          <a:p>
            <a:pPr/>
            <a:r>
              <a:t>May: 	651</a:t>
            </a:r>
          </a:p>
          <a:p>
            <a:pPr/>
          </a:p>
          <a:p>
            <a:pPr/>
            <a:r>
              <a:t>June: 	1003</a:t>
            </a:r>
          </a:p>
          <a:p>
            <a:pPr/>
          </a:p>
          <a:p>
            <a:pPr/>
            <a:r>
              <a:t>July: 	1003</a:t>
            </a:r>
          </a:p>
          <a:p>
            <a:pPr/>
          </a:p>
          <a:p>
            <a:pPr/>
            <a:r>
              <a:t>Aug 	1315</a:t>
            </a:r>
          </a:p>
          <a:p>
            <a:pPr/>
          </a:p>
          <a:p>
            <a:pPr/>
            <a:r>
              <a:t>Sept.	777</a:t>
            </a:r>
          </a:p>
          <a:p>
            <a:pPr/>
          </a:p>
          <a:p>
            <a:pPr/>
            <a:r>
              <a:t>Total: 5,661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Shape 843"/>
          <p:cNvSpPr/>
          <p:nvPr>
            <p:ph type="sldImg"/>
          </p:nvPr>
        </p:nvSpPr>
        <p:spPr>
          <a:prstGeom prst="rect">
            <a:avLst/>
          </a:prstGeom>
        </p:spPr>
        <p:txBody>
          <a:bodyPr/>
          <a:lstStyle/>
          <a:p>
            <a:pPr/>
          </a:p>
        </p:txBody>
      </p:sp>
      <p:sp>
        <p:nvSpPr>
          <p:cNvPr id="844" name="Shape 844"/>
          <p:cNvSpPr/>
          <p:nvPr>
            <p:ph type="body" sz="quarter" idx="1"/>
          </p:nvPr>
        </p:nvSpPr>
        <p:spPr>
          <a:prstGeom prst="rect">
            <a:avLst/>
          </a:prstGeom>
        </p:spPr>
        <p:txBody>
          <a:bodyPr/>
          <a:lstStyle/>
          <a:p>
            <a:pPr/>
            <a:r>
              <a:t>60% = (from 15 to 24)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ge 1">
    <p:spTree>
      <p:nvGrpSpPr>
        <p:cNvPr id="1" name=""/>
        <p:cNvGrpSpPr/>
        <p:nvPr/>
      </p:nvGrpSpPr>
      <p:grpSpPr>
        <a:xfrm>
          <a:off x="0" y="0"/>
          <a:ext cx="0" cy="0"/>
          <a:chOff x="0" y="0"/>
          <a:chExt cx="0" cy="0"/>
        </a:xfrm>
      </p:grpSpPr>
      <p:sp>
        <p:nvSpPr>
          <p:cNvPr id="14" name="Title Text"/>
          <p:cNvSpPr txBox="1"/>
          <p:nvPr>
            <p:ph type="title"/>
          </p:nvPr>
        </p:nvSpPr>
        <p:spPr>
          <a:xfrm>
            <a:off x="543829" y="4726937"/>
            <a:ext cx="5867402" cy="4262124"/>
          </a:xfrm>
          <a:prstGeom prst="rect">
            <a:avLst/>
          </a:prstGeom>
        </p:spPr>
        <p:txBody>
          <a:bodyPr anchor="t"/>
          <a:lstStyle>
            <a:lvl1pPr algn="r">
              <a:defRPr sz="10000"/>
            </a:lvl1pPr>
          </a:lstStyle>
          <a:p>
            <a:pPr/>
            <a:r>
              <a:t>Title Text</a:t>
            </a:r>
          </a:p>
        </p:txBody>
      </p:sp>
      <p:sp>
        <p:nvSpPr>
          <p:cNvPr id="15" name="Line"/>
          <p:cNvSpPr/>
          <p:nvPr/>
        </p:nvSpPr>
        <p:spPr>
          <a:xfrm flipV="1">
            <a:off x="7325433" y="0"/>
            <a:ext cx="7" cy="13716000"/>
          </a:xfrm>
          <a:prstGeom prst="line">
            <a:avLst/>
          </a:prstGeom>
          <a:ln w="38100">
            <a:solidFill>
              <a:srgbClr val="E4E4E7"/>
            </a:solidFill>
            <a:miter lim="400000"/>
          </a:ln>
        </p:spPr>
        <p:txBody>
          <a:bodyPr lIns="45718" tIns="45718" rIns="45718" bIns="45718"/>
          <a:lstStyle/>
          <a:p>
            <a:pPr/>
          </a:p>
        </p:txBody>
      </p:sp>
      <p:sp>
        <p:nvSpPr>
          <p:cNvPr id="16" name="Body Level One…"/>
          <p:cNvSpPr txBox="1"/>
          <p:nvPr>
            <p:ph type="body" sz="quarter" idx="1"/>
          </p:nvPr>
        </p:nvSpPr>
        <p:spPr>
          <a:xfrm>
            <a:off x="12456807" y="2527767"/>
            <a:ext cx="10359709" cy="203073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7" name="There are many variations of passages of Lorem Ipsum available, but the…"/>
          <p:cNvSpPr txBox="1"/>
          <p:nvPr>
            <p:ph type="body" sz="quarter" idx="13"/>
          </p:nvPr>
        </p:nvSpPr>
        <p:spPr>
          <a:xfrm>
            <a:off x="12456807" y="9415943"/>
            <a:ext cx="10310135" cy="1844041"/>
          </a:xfrm>
          <a:prstGeom prst="rect">
            <a:avLst/>
          </a:prstGeom>
        </p:spPr>
        <p:txBody>
          <a:bodyPr/>
          <a:lstStyle/>
          <a:p>
            <a:pPr>
              <a:defRPr spc="0"/>
            </a:pPr>
          </a:p>
        </p:txBody>
      </p:sp>
      <p:sp>
        <p:nvSpPr>
          <p:cNvPr id="18" name="There are many variations of passages of Lorem…"/>
          <p:cNvSpPr txBox="1"/>
          <p:nvPr>
            <p:ph type="body" sz="quarter" idx="14"/>
          </p:nvPr>
        </p:nvSpPr>
        <p:spPr>
          <a:xfrm>
            <a:off x="12511213" y="6225537"/>
            <a:ext cx="9577786" cy="1163326"/>
          </a:xfrm>
          <a:prstGeom prst="rect">
            <a:avLst/>
          </a:prstGeom>
        </p:spPr>
        <p:txBody>
          <a:bodyPr/>
          <a:lstStyle/>
          <a:p>
            <a:pPr>
              <a:defRPr spc="0"/>
            </a:pPr>
          </a:p>
        </p:txBody>
      </p:sp>
      <p:pic>
        <p:nvPicPr>
          <p:cNvPr id="19" name="PathToTheFuture-PathLines.png" descr="PathToTheFuture-PathLines.png"/>
          <p:cNvPicPr>
            <a:picLocks noChangeAspect="1"/>
          </p:cNvPicPr>
          <p:nvPr/>
        </p:nvPicPr>
        <p:blipFill>
          <a:blip r:embed="rId2">
            <a:extLst/>
          </a:blip>
          <a:stretch>
            <a:fillRect/>
          </a:stretch>
        </p:blipFill>
        <p:spPr>
          <a:xfrm>
            <a:off x="-421856" y="10670237"/>
            <a:ext cx="3167803" cy="3606251"/>
          </a:xfrm>
          <a:prstGeom prst="rect">
            <a:avLst/>
          </a:prstGeom>
          <a:ln w="12700">
            <a:miter lim="400000"/>
          </a:ln>
        </p:spPr>
      </p:pic>
      <p:pic>
        <p:nvPicPr>
          <p:cNvPr id="20" name="BlueDiagonalLines.png" descr="BlueDiagonalLines.png"/>
          <p:cNvPicPr>
            <a:picLocks noChangeAspect="1"/>
          </p:cNvPicPr>
          <p:nvPr/>
        </p:nvPicPr>
        <p:blipFill>
          <a:blip r:embed="rId3">
            <a:extLst/>
          </a:blip>
          <a:srcRect l="12004" t="0" r="0" b="65761"/>
          <a:stretch>
            <a:fillRect/>
          </a:stretch>
        </p:blipFill>
        <p:spPr>
          <a:xfrm rot="10800000">
            <a:off x="14812768" y="-58926"/>
            <a:ext cx="9562405" cy="1450475"/>
          </a:xfrm>
          <a:prstGeom prst="rect">
            <a:avLst/>
          </a:prstGeom>
          <a:ln w="12700">
            <a:miter lim="400000"/>
          </a:ln>
        </p:spPr>
      </p:pic>
      <p:sp>
        <p:nvSpPr>
          <p:cNvPr id="21" name="UCPath Center"/>
          <p:cNvSpPr txBox="1"/>
          <p:nvPr/>
        </p:nvSpPr>
        <p:spPr>
          <a:xfrm>
            <a:off x="681889" y="661193"/>
            <a:ext cx="244551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a:solidFill>
                  <a:srgbClr val="A9A9A9"/>
                </a:solidFill>
                <a:latin typeface="Raleway"/>
                <a:ea typeface="Raleway"/>
                <a:cs typeface="Raleway"/>
                <a:sym typeface="Raleway"/>
              </a:defRPr>
            </a:lvl1pPr>
          </a:lstStyle>
          <a:p>
            <a:pPr/>
            <a:r>
              <a:t>UCPath Center</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rvice slide (1)">
    <p:spTree>
      <p:nvGrpSpPr>
        <p:cNvPr id="1" name=""/>
        <p:cNvGrpSpPr/>
        <p:nvPr/>
      </p:nvGrpSpPr>
      <p:grpSpPr>
        <a:xfrm>
          <a:off x="0" y="0"/>
          <a:ext cx="0" cy="0"/>
          <a:chOff x="0" y="0"/>
          <a:chExt cx="0" cy="0"/>
        </a:xfrm>
      </p:grpSpPr>
      <p:sp>
        <p:nvSpPr>
          <p:cNvPr id="157" name="Polygon"/>
          <p:cNvSpPr/>
          <p:nvPr/>
        </p:nvSpPr>
        <p:spPr>
          <a:xfrm>
            <a:off x="17970549" y="2748533"/>
            <a:ext cx="4377277" cy="5054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close/>
              </a:path>
            </a:pathLst>
          </a:custGeom>
          <a:gradFill>
            <a:gsLst>
              <a:gs pos="0">
                <a:srgbClr val="40298C"/>
              </a:gs>
              <a:gs pos="53402">
                <a:srgbClr val="9F5CDE"/>
              </a:gs>
              <a:gs pos="100000">
                <a:srgbClr val="A97BFF"/>
              </a:gs>
            </a:gsLst>
            <a:lin ang="6888723"/>
          </a:gradFill>
          <a:ln w="12700">
            <a:miter lim="400000"/>
          </a:ln>
          <a:effectLst>
            <a:outerShdw sx="100000" sy="100000" kx="0" ky="0" algn="b" rotWithShape="0" blurRad="495300" dist="216792" dir="2705541">
              <a:srgbClr val="A6AAA9">
                <a:alpha val="29034"/>
              </a:srgbClr>
            </a:outerShdw>
          </a:effectLst>
        </p:spPr>
        <p:txBody>
          <a:bodyPr lIns="50800" tIns="50800" rIns="50800" bIns="50800" anchor="ctr"/>
          <a:lstStyle/>
          <a:p>
            <a:pPr>
              <a:defRPr sz="3200">
                <a:solidFill>
                  <a:srgbClr val="FFFFFF"/>
                </a:solidFill>
              </a:defRPr>
            </a:pPr>
          </a:p>
        </p:txBody>
      </p:sp>
      <p:sp>
        <p:nvSpPr>
          <p:cNvPr id="158" name="Polygon"/>
          <p:cNvSpPr/>
          <p:nvPr/>
        </p:nvSpPr>
        <p:spPr>
          <a:xfrm>
            <a:off x="7210965" y="1170267"/>
            <a:ext cx="4377276" cy="5054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close/>
              </a:path>
            </a:pathLst>
          </a:custGeom>
          <a:gradFill>
            <a:gsLst>
              <a:gs pos="0">
                <a:srgbClr val="0047A0"/>
              </a:gs>
              <a:gs pos="48738">
                <a:srgbClr val="0E7CED"/>
              </a:gs>
              <a:gs pos="100000">
                <a:srgbClr val="0071FF"/>
              </a:gs>
            </a:gsLst>
            <a:lin ang="6888723"/>
          </a:gradFill>
          <a:ln w="12700">
            <a:miter lim="400000"/>
          </a:ln>
          <a:effectLst>
            <a:outerShdw sx="100000" sy="100000" kx="0" ky="0" algn="b" rotWithShape="0" blurRad="495300" dist="216792" dir="2705541">
              <a:srgbClr val="A6AAA9">
                <a:alpha val="29034"/>
              </a:srgbClr>
            </a:outerShdw>
          </a:effectLst>
        </p:spPr>
        <p:txBody>
          <a:bodyPr lIns="50800" tIns="50800" rIns="50800" bIns="50800" anchor="ctr"/>
          <a:lstStyle/>
          <a:p>
            <a:pPr>
              <a:defRPr sz="3200">
                <a:solidFill>
                  <a:srgbClr val="FFFFFF"/>
                </a:solidFill>
              </a:defRPr>
            </a:pPr>
          </a:p>
        </p:txBody>
      </p:sp>
      <p:sp>
        <p:nvSpPr>
          <p:cNvPr id="159" name="Polygon"/>
          <p:cNvSpPr/>
          <p:nvPr/>
        </p:nvSpPr>
        <p:spPr>
          <a:xfrm>
            <a:off x="12914537" y="1170187"/>
            <a:ext cx="4377276" cy="5054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close/>
              </a:path>
            </a:pathLst>
          </a:custGeom>
          <a:solidFill>
            <a:srgbClr val="16171A"/>
          </a:solidFill>
          <a:ln w="12700">
            <a:miter lim="400000"/>
          </a:ln>
          <a:effectLst>
            <a:outerShdw sx="100000" sy="100000" kx="0" ky="0" algn="b" rotWithShape="0" blurRad="495300" dist="216792" dir="2705541">
              <a:srgbClr val="A6AAA9">
                <a:alpha val="29034"/>
              </a:srgbClr>
            </a:outerShdw>
          </a:effectLst>
        </p:spPr>
        <p:txBody>
          <a:bodyPr lIns="50800" tIns="50800" rIns="50800" bIns="50800" anchor="ctr"/>
          <a:lstStyle/>
          <a:p>
            <a:pPr>
              <a:defRPr sz="3200">
                <a:solidFill>
                  <a:srgbClr val="FFFFFF"/>
                </a:solidFill>
              </a:defRPr>
            </a:pPr>
          </a:p>
        </p:txBody>
      </p:sp>
      <p:sp>
        <p:nvSpPr>
          <p:cNvPr id="160" name="Polygon"/>
          <p:cNvSpPr/>
          <p:nvPr/>
        </p:nvSpPr>
        <p:spPr>
          <a:xfrm>
            <a:off x="2036177" y="2748614"/>
            <a:ext cx="4377274" cy="5054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close/>
              </a:path>
            </a:pathLst>
          </a:custGeom>
          <a:solidFill>
            <a:srgbClr val="16171A"/>
          </a:solidFill>
          <a:ln w="12700">
            <a:miter lim="400000"/>
          </a:ln>
          <a:effectLst>
            <a:outerShdw sx="100000" sy="100000" kx="0" ky="0" algn="b" rotWithShape="0" blurRad="495300" dist="216792" dir="2705541">
              <a:srgbClr val="A6AAA9">
                <a:alpha val="29034"/>
              </a:srgbClr>
            </a:outerShdw>
          </a:effectLst>
        </p:spPr>
        <p:txBody>
          <a:bodyPr lIns="50800" tIns="50800" rIns="50800" bIns="50800" anchor="ctr"/>
          <a:lstStyle/>
          <a:p>
            <a:pPr>
              <a:defRPr sz="3200">
                <a:solidFill>
                  <a:srgbClr val="FFFFFF"/>
                </a:solidFill>
              </a:defRPr>
            </a:pPr>
          </a:p>
        </p:txBody>
      </p:sp>
      <p:sp>
        <p:nvSpPr>
          <p:cNvPr id="161" name="Drop Image Here.png"/>
          <p:cNvSpPr/>
          <p:nvPr>
            <p:ph type="pic" sz="quarter" idx="13"/>
          </p:nvPr>
        </p:nvSpPr>
        <p:spPr>
          <a:xfrm>
            <a:off x="17631967" y="2748614"/>
            <a:ext cx="5054444" cy="5054445"/>
          </a:xfrm>
          <a:prstGeom prst="rect">
            <a:avLst/>
          </a:prstGeom>
        </p:spPr>
        <p:txBody>
          <a:bodyPr lIns="91439" tIns="45719" rIns="91439" bIns="45719" anchor="t">
            <a:noAutofit/>
          </a:bodyPr>
          <a:lstStyle/>
          <a:p>
            <a:pPr/>
          </a:p>
        </p:txBody>
      </p:sp>
      <p:sp>
        <p:nvSpPr>
          <p:cNvPr id="162" name="Drop Image Here.png"/>
          <p:cNvSpPr/>
          <p:nvPr>
            <p:ph type="pic" sz="quarter" idx="14"/>
          </p:nvPr>
        </p:nvSpPr>
        <p:spPr>
          <a:xfrm>
            <a:off x="6872382" y="1170268"/>
            <a:ext cx="5054442" cy="5054442"/>
          </a:xfrm>
          <a:prstGeom prst="rect">
            <a:avLst/>
          </a:prstGeom>
        </p:spPr>
        <p:txBody>
          <a:bodyPr lIns="91439" tIns="45719" rIns="91439" bIns="45719" anchor="t">
            <a:noAutofit/>
          </a:bodyPr>
          <a:lstStyle/>
          <a:p>
            <a:pPr/>
          </a:p>
        </p:txBody>
      </p:sp>
      <p:sp>
        <p:nvSpPr>
          <p:cNvPr id="163" name="Drop Image Here.png"/>
          <p:cNvSpPr/>
          <p:nvPr>
            <p:ph type="pic" sz="quarter" idx="15"/>
          </p:nvPr>
        </p:nvSpPr>
        <p:spPr>
          <a:xfrm>
            <a:off x="12575954" y="1170268"/>
            <a:ext cx="5054442" cy="5054442"/>
          </a:xfrm>
          <a:prstGeom prst="rect">
            <a:avLst/>
          </a:prstGeom>
        </p:spPr>
        <p:txBody>
          <a:bodyPr lIns="91439" tIns="45719" rIns="91439" bIns="45719" anchor="t">
            <a:noAutofit/>
          </a:bodyPr>
          <a:lstStyle/>
          <a:p>
            <a:pPr/>
          </a:p>
        </p:txBody>
      </p:sp>
      <p:sp>
        <p:nvSpPr>
          <p:cNvPr id="164" name="Drop Image Here.png"/>
          <p:cNvSpPr/>
          <p:nvPr>
            <p:ph type="pic" sz="quarter" idx="16"/>
          </p:nvPr>
        </p:nvSpPr>
        <p:spPr>
          <a:xfrm>
            <a:off x="1697594" y="2748614"/>
            <a:ext cx="5054440" cy="5054445"/>
          </a:xfrm>
          <a:prstGeom prst="rect">
            <a:avLst/>
          </a:prstGeom>
        </p:spPr>
        <p:txBody>
          <a:bodyPr lIns="91439" tIns="45719" rIns="91439" bIns="45719" anchor="t">
            <a:noAutofit/>
          </a:bodyPr>
          <a:lstStyle/>
          <a:p>
            <a:pPr/>
          </a:p>
        </p:txBody>
      </p:sp>
      <p:sp>
        <p:nvSpPr>
          <p:cNvPr id="165" name="Body Level One…"/>
          <p:cNvSpPr txBox="1"/>
          <p:nvPr>
            <p:ph type="body" sz="quarter" idx="1"/>
          </p:nvPr>
        </p:nvSpPr>
        <p:spPr>
          <a:xfrm>
            <a:off x="5114545" y="9197988"/>
            <a:ext cx="14154910" cy="179599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66" name="Title Text"/>
          <p:cNvSpPr txBox="1"/>
          <p:nvPr>
            <p:ph type="title"/>
          </p:nvPr>
        </p:nvSpPr>
        <p:spPr>
          <a:xfrm>
            <a:off x="6181733" y="7841239"/>
            <a:ext cx="12020534" cy="961858"/>
          </a:xfrm>
          <a:prstGeom prst="rect">
            <a:avLst/>
          </a:prstGeom>
        </p:spPr>
        <p:txBody>
          <a:bodyPr anchor="t"/>
          <a:lstStyle>
            <a:lvl1pPr algn="ctr">
              <a:defRPr b="1" sz="5000">
                <a:latin typeface="Raleway"/>
                <a:ea typeface="Raleway"/>
                <a:cs typeface="Raleway"/>
                <a:sym typeface="Raleway"/>
              </a:defRPr>
            </a:lvl1pPr>
          </a:lstStyle>
          <a:p>
            <a:pPr/>
            <a:r>
              <a:t>Title Text</a:t>
            </a:r>
          </a:p>
        </p:txBody>
      </p:sp>
      <p:sp>
        <p:nvSpPr>
          <p:cNvPr id="167" name="Services"/>
          <p:cNvSpPr txBox="1"/>
          <p:nvPr>
            <p:ph type="body" sz="quarter" idx="17"/>
          </p:nvPr>
        </p:nvSpPr>
        <p:spPr>
          <a:xfrm>
            <a:off x="7741284" y="11694117"/>
            <a:ext cx="8901432" cy="2641603"/>
          </a:xfrm>
          <a:prstGeom prst="rect">
            <a:avLst/>
          </a:prstGeom>
        </p:spPr>
        <p:txBody>
          <a:bodyPr/>
          <a:lstStyle/>
          <a:p>
            <a:pPr>
              <a:defRPr spc="0"/>
            </a:pPr>
          </a:p>
        </p:txBody>
      </p:sp>
      <p:sp>
        <p:nvSpPr>
          <p:cNvPr id="168" name="Education"/>
          <p:cNvSpPr txBox="1"/>
          <p:nvPr>
            <p:ph type="body" sz="quarter" idx="18"/>
          </p:nvPr>
        </p:nvSpPr>
        <p:spPr>
          <a:xfrm>
            <a:off x="3246403" y="5362785"/>
            <a:ext cx="1956818" cy="546104"/>
          </a:xfrm>
          <a:prstGeom prst="rect">
            <a:avLst/>
          </a:prstGeom>
        </p:spPr>
        <p:txBody>
          <a:bodyPr/>
          <a:lstStyle/>
          <a:p>
            <a:pPr>
              <a:defRPr spc="0"/>
            </a:pPr>
          </a:p>
        </p:txBody>
      </p:sp>
      <p:sp>
        <p:nvSpPr>
          <p:cNvPr id="169" name="Quality"/>
          <p:cNvSpPr txBox="1"/>
          <p:nvPr>
            <p:ph type="body" sz="quarter" idx="19"/>
          </p:nvPr>
        </p:nvSpPr>
        <p:spPr>
          <a:xfrm>
            <a:off x="8688082" y="3784436"/>
            <a:ext cx="1423039" cy="546104"/>
          </a:xfrm>
          <a:prstGeom prst="rect">
            <a:avLst/>
          </a:prstGeom>
        </p:spPr>
        <p:txBody>
          <a:bodyPr/>
          <a:lstStyle/>
          <a:p>
            <a:pPr>
              <a:defRPr spc="0"/>
            </a:pPr>
          </a:p>
        </p:txBody>
      </p:sp>
      <p:sp>
        <p:nvSpPr>
          <p:cNvPr id="170" name="Experience"/>
          <p:cNvSpPr txBox="1"/>
          <p:nvPr>
            <p:ph type="body" sz="quarter" idx="20"/>
          </p:nvPr>
        </p:nvSpPr>
        <p:spPr>
          <a:xfrm>
            <a:off x="14023038" y="3784436"/>
            <a:ext cx="2160274" cy="546104"/>
          </a:xfrm>
          <a:prstGeom prst="rect">
            <a:avLst/>
          </a:prstGeom>
        </p:spPr>
        <p:txBody>
          <a:bodyPr/>
          <a:lstStyle/>
          <a:p>
            <a:pPr>
              <a:defRPr spc="0"/>
            </a:pPr>
          </a:p>
        </p:txBody>
      </p:sp>
      <p:sp>
        <p:nvSpPr>
          <p:cNvPr id="171" name="Expansion"/>
          <p:cNvSpPr txBox="1"/>
          <p:nvPr>
            <p:ph type="body" sz="quarter" idx="21"/>
          </p:nvPr>
        </p:nvSpPr>
        <p:spPr>
          <a:xfrm>
            <a:off x="19166298" y="5362785"/>
            <a:ext cx="1985775" cy="546104"/>
          </a:xfrm>
          <a:prstGeom prst="rect">
            <a:avLst/>
          </a:prstGeom>
        </p:spPr>
        <p:txBody>
          <a:bodyPr/>
          <a:lstStyle/>
          <a:p>
            <a:pPr>
              <a:defRPr spc="0"/>
            </a:pPr>
          </a:p>
        </p:txBody>
      </p:sp>
      <p:sp>
        <p:nvSpPr>
          <p:cNvPr id="172" name="UCPath Center"/>
          <p:cNvSpPr txBox="1"/>
          <p:nvPr/>
        </p:nvSpPr>
        <p:spPr>
          <a:xfrm>
            <a:off x="656489" y="12773615"/>
            <a:ext cx="244551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a:solidFill>
                  <a:srgbClr val="A9A9A9"/>
                </a:solidFill>
                <a:latin typeface="Raleway"/>
                <a:ea typeface="Raleway"/>
                <a:cs typeface="Raleway"/>
                <a:sym typeface="Raleway"/>
              </a:defRPr>
            </a:lvl1pPr>
          </a:lstStyle>
          <a:p>
            <a:pPr/>
            <a:r>
              <a:t>UCPath Center</a:t>
            </a:r>
          </a:p>
        </p:txBody>
      </p:sp>
      <p:sp>
        <p:nvSpPr>
          <p:cNvPr id="173" name="Slide Number"/>
          <p:cNvSpPr txBox="1"/>
          <p:nvPr>
            <p:ph type="sldNum" sz="quarter" idx="2"/>
          </p:nvPr>
        </p:nvSpPr>
        <p:spPr>
          <a:xfrm>
            <a:off x="22022255" y="67389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nfographic slide (1)">
    <p:spTree>
      <p:nvGrpSpPr>
        <p:cNvPr id="1" name=""/>
        <p:cNvGrpSpPr/>
        <p:nvPr/>
      </p:nvGrpSpPr>
      <p:grpSpPr>
        <a:xfrm>
          <a:off x="0" y="0"/>
          <a:ext cx="0" cy="0"/>
          <a:chOff x="0" y="0"/>
          <a:chExt cx="0" cy="0"/>
        </a:xfrm>
      </p:grpSpPr>
      <p:sp>
        <p:nvSpPr>
          <p:cNvPr id="180" name="Circle"/>
          <p:cNvSpPr/>
          <p:nvPr/>
        </p:nvSpPr>
        <p:spPr>
          <a:xfrm>
            <a:off x="7651477" y="2317477"/>
            <a:ext cx="9081046" cy="9081046"/>
          </a:xfrm>
          <a:prstGeom prst="ellipse">
            <a:avLst/>
          </a:prstGeom>
          <a:ln w="279400" cap="rnd">
            <a:solidFill>
              <a:srgbClr val="E4E4E7"/>
            </a:solidFill>
            <a:custDash>
              <a:ds d="100000" sp="200000"/>
            </a:custDash>
          </a:ln>
        </p:spPr>
        <p:txBody>
          <a:bodyPr lIns="50800" tIns="50800" rIns="50800" bIns="50800" anchor="ctr"/>
          <a:lstStyle/>
          <a:p>
            <a:pPr>
              <a:defRPr sz="3200">
                <a:solidFill>
                  <a:srgbClr val="FFFFFF"/>
                </a:solidFill>
              </a:defRPr>
            </a:pPr>
          </a:p>
        </p:txBody>
      </p:sp>
      <p:sp>
        <p:nvSpPr>
          <p:cNvPr id="181" name="Body Level One…"/>
          <p:cNvSpPr txBox="1"/>
          <p:nvPr>
            <p:ph type="body" sz="quarter" idx="1"/>
          </p:nvPr>
        </p:nvSpPr>
        <p:spPr>
          <a:xfrm>
            <a:off x="9734636" y="4020480"/>
            <a:ext cx="4914728" cy="5675041"/>
          </a:xfrm>
          <a:prstGeom prst="rect">
            <a:avLst/>
          </a:prstGeom>
          <a:gradFill>
            <a:gsLst>
              <a:gs pos="0">
                <a:srgbClr val="EE7290"/>
              </a:gs>
              <a:gs pos="49621">
                <a:srgbClr val="F18882"/>
              </a:gs>
              <a:gs pos="100000">
                <a:srgbClr val="F9CF4E"/>
              </a:gs>
            </a:gsLst>
            <a:lin ang="6888723"/>
          </a:gradFill>
        </p:spPr>
        <p:txBody>
          <a:bodyPr/>
          <a:lstStyle/>
          <a:p>
            <a:pPr/>
            <a:r>
              <a:t>Body Level One</a:t>
            </a:r>
          </a:p>
          <a:p>
            <a:pPr lvl="1"/>
            <a:r>
              <a:t>Body Level Two</a:t>
            </a:r>
          </a:p>
          <a:p>
            <a:pPr lvl="2"/>
            <a:r>
              <a:t>Body Level Three</a:t>
            </a:r>
          </a:p>
          <a:p>
            <a:pPr lvl="3"/>
            <a:r>
              <a:t>Body Level Four</a:t>
            </a:r>
          </a:p>
          <a:p>
            <a:pPr lvl="4"/>
            <a:r>
              <a:t>Body Level Five</a:t>
            </a:r>
          </a:p>
        </p:txBody>
      </p:sp>
      <p:sp>
        <p:nvSpPr>
          <p:cNvPr id="182" name="Circle"/>
          <p:cNvSpPr/>
          <p:nvPr>
            <p:ph type="body" sz="quarter" idx="13"/>
          </p:nvPr>
        </p:nvSpPr>
        <p:spPr>
          <a:xfrm>
            <a:off x="15754103" y="4137295"/>
            <a:ext cx="343287" cy="343287"/>
          </a:xfrm>
          <a:prstGeom prst="rect">
            <a:avLst/>
          </a:prstGeom>
          <a:gradFill>
            <a:gsLst>
              <a:gs pos="0">
                <a:srgbClr val="40298C"/>
              </a:gs>
              <a:gs pos="53402">
                <a:srgbClr val="9F5CDE"/>
              </a:gs>
              <a:gs pos="100000">
                <a:srgbClr val="A97BFF"/>
              </a:gs>
            </a:gsLst>
            <a:lin ang="6888723"/>
          </a:gradFill>
        </p:spPr>
        <p:txBody>
          <a:bodyPr/>
          <a:lstStyle/>
          <a:p>
            <a:pPr marL="196605" indent="-196605" defTabSz="577850">
              <a:spcBef>
                <a:spcPts val="3600"/>
              </a:spcBef>
              <a:defRPr spc="0" sz="1610"/>
            </a:pPr>
          </a:p>
        </p:txBody>
      </p:sp>
      <p:sp>
        <p:nvSpPr>
          <p:cNvPr id="183" name="Save your time"/>
          <p:cNvSpPr txBox="1"/>
          <p:nvPr>
            <p:ph type="body" sz="quarter" idx="14"/>
          </p:nvPr>
        </p:nvSpPr>
        <p:spPr>
          <a:xfrm>
            <a:off x="17420167" y="3103266"/>
            <a:ext cx="2799592" cy="546102"/>
          </a:xfrm>
          <a:prstGeom prst="rect">
            <a:avLst/>
          </a:prstGeom>
        </p:spPr>
        <p:txBody>
          <a:bodyPr/>
          <a:lstStyle/>
          <a:p>
            <a:pPr>
              <a:defRPr spc="0"/>
            </a:pPr>
          </a:p>
        </p:txBody>
      </p:sp>
      <p:sp>
        <p:nvSpPr>
          <p:cNvPr id="184" name="There are many variations of passages…"/>
          <p:cNvSpPr txBox="1"/>
          <p:nvPr>
            <p:ph type="body" sz="quarter" idx="15"/>
          </p:nvPr>
        </p:nvSpPr>
        <p:spPr>
          <a:xfrm>
            <a:off x="17430827" y="4052835"/>
            <a:ext cx="5355879" cy="1381764"/>
          </a:xfrm>
          <a:prstGeom prst="rect">
            <a:avLst/>
          </a:prstGeom>
        </p:spPr>
        <p:txBody>
          <a:bodyPr/>
          <a:lstStyle/>
          <a:p>
            <a:pPr>
              <a:defRPr spc="0"/>
            </a:pPr>
          </a:p>
        </p:txBody>
      </p:sp>
      <p:sp>
        <p:nvSpPr>
          <p:cNvPr id="185" name="Circle"/>
          <p:cNvSpPr/>
          <p:nvPr>
            <p:ph type="body" sz="quarter" idx="16"/>
          </p:nvPr>
        </p:nvSpPr>
        <p:spPr>
          <a:xfrm>
            <a:off x="15483146" y="9587679"/>
            <a:ext cx="343287" cy="343287"/>
          </a:xfrm>
          <a:prstGeom prst="rect">
            <a:avLst/>
          </a:prstGeom>
          <a:gradFill>
            <a:gsLst>
              <a:gs pos="0">
                <a:srgbClr val="ED4958"/>
              </a:gs>
              <a:gs pos="48335">
                <a:srgbClr val="F27C45"/>
              </a:gs>
              <a:gs pos="100000">
                <a:srgbClr val="F6AD31"/>
              </a:gs>
            </a:gsLst>
            <a:lin ang="6888723"/>
          </a:gradFill>
        </p:spPr>
        <p:txBody>
          <a:bodyPr/>
          <a:lstStyle/>
          <a:p>
            <a:pPr marL="196605" indent="-196605" defTabSz="577850">
              <a:spcBef>
                <a:spcPts val="3600"/>
              </a:spcBef>
              <a:defRPr spc="0" sz="1610"/>
            </a:pPr>
          </a:p>
        </p:txBody>
      </p:sp>
      <p:sp>
        <p:nvSpPr>
          <p:cNvPr id="186" name="Save your time"/>
          <p:cNvSpPr txBox="1"/>
          <p:nvPr>
            <p:ph type="body" sz="quarter" idx="17"/>
          </p:nvPr>
        </p:nvSpPr>
        <p:spPr>
          <a:xfrm>
            <a:off x="17137329" y="8553653"/>
            <a:ext cx="2799592" cy="546104"/>
          </a:xfrm>
          <a:prstGeom prst="rect">
            <a:avLst/>
          </a:prstGeom>
        </p:spPr>
        <p:txBody>
          <a:bodyPr/>
          <a:lstStyle/>
          <a:p>
            <a:pPr>
              <a:defRPr spc="0"/>
            </a:pPr>
          </a:p>
        </p:txBody>
      </p:sp>
      <p:sp>
        <p:nvSpPr>
          <p:cNvPr id="187" name="There are many variations of passages…"/>
          <p:cNvSpPr txBox="1"/>
          <p:nvPr>
            <p:ph type="body" sz="quarter" idx="18"/>
          </p:nvPr>
        </p:nvSpPr>
        <p:spPr>
          <a:xfrm>
            <a:off x="17147987" y="9503219"/>
            <a:ext cx="5355879" cy="1381764"/>
          </a:xfrm>
          <a:prstGeom prst="rect">
            <a:avLst/>
          </a:prstGeom>
        </p:spPr>
        <p:txBody>
          <a:bodyPr/>
          <a:lstStyle/>
          <a:p>
            <a:pPr>
              <a:defRPr spc="0"/>
            </a:pPr>
          </a:p>
        </p:txBody>
      </p:sp>
      <p:sp>
        <p:nvSpPr>
          <p:cNvPr id="188" name="Circle"/>
          <p:cNvSpPr/>
          <p:nvPr>
            <p:ph type="body" sz="quarter" idx="19"/>
          </p:nvPr>
        </p:nvSpPr>
        <p:spPr>
          <a:xfrm>
            <a:off x="9116366" y="3204676"/>
            <a:ext cx="343288" cy="343287"/>
          </a:xfrm>
          <a:prstGeom prst="rect">
            <a:avLst/>
          </a:prstGeom>
          <a:gradFill>
            <a:gsLst>
              <a:gs pos="0">
                <a:srgbClr val="ED4958"/>
              </a:gs>
              <a:gs pos="48335">
                <a:srgbClr val="F66282"/>
              </a:gs>
              <a:gs pos="100000">
                <a:srgbClr val="FF7AAD"/>
              </a:gs>
            </a:gsLst>
            <a:lin ang="6888723"/>
          </a:gradFill>
        </p:spPr>
        <p:txBody>
          <a:bodyPr/>
          <a:lstStyle/>
          <a:p>
            <a:pPr marL="196605" indent="-196605" defTabSz="577850">
              <a:spcBef>
                <a:spcPts val="3600"/>
              </a:spcBef>
              <a:defRPr spc="0" sz="1610"/>
            </a:pPr>
          </a:p>
        </p:txBody>
      </p:sp>
      <p:sp>
        <p:nvSpPr>
          <p:cNvPr id="189" name="Save your time"/>
          <p:cNvSpPr txBox="1"/>
          <p:nvPr>
            <p:ph type="body" sz="quarter" idx="20"/>
          </p:nvPr>
        </p:nvSpPr>
        <p:spPr>
          <a:xfrm>
            <a:off x="3851900" y="5884567"/>
            <a:ext cx="2799592" cy="546104"/>
          </a:xfrm>
          <a:prstGeom prst="rect">
            <a:avLst/>
          </a:prstGeom>
        </p:spPr>
        <p:txBody>
          <a:bodyPr/>
          <a:lstStyle/>
          <a:p>
            <a:pPr>
              <a:defRPr spc="0"/>
            </a:pPr>
          </a:p>
        </p:txBody>
      </p:sp>
      <p:sp>
        <p:nvSpPr>
          <p:cNvPr id="190" name="There are many variations of passages…"/>
          <p:cNvSpPr txBox="1"/>
          <p:nvPr>
            <p:ph type="body" sz="quarter" idx="21"/>
          </p:nvPr>
        </p:nvSpPr>
        <p:spPr>
          <a:xfrm>
            <a:off x="1302728" y="6834134"/>
            <a:ext cx="5355881" cy="1381762"/>
          </a:xfrm>
          <a:prstGeom prst="rect">
            <a:avLst/>
          </a:prstGeom>
        </p:spPr>
        <p:txBody>
          <a:bodyPr/>
          <a:lstStyle/>
          <a:p>
            <a:pPr>
              <a:defRPr spc="0"/>
            </a:pPr>
          </a:p>
        </p:txBody>
      </p:sp>
      <p:sp>
        <p:nvSpPr>
          <p:cNvPr id="191" name="Title Text"/>
          <p:cNvSpPr txBox="1"/>
          <p:nvPr>
            <p:ph type="title"/>
          </p:nvPr>
        </p:nvSpPr>
        <p:spPr>
          <a:xfrm>
            <a:off x="10355029" y="6042685"/>
            <a:ext cx="3673946" cy="1630629"/>
          </a:xfrm>
          <a:prstGeom prst="rect">
            <a:avLst/>
          </a:prstGeom>
        </p:spPr>
        <p:txBody>
          <a:bodyPr anchor="t"/>
          <a:lstStyle>
            <a:lvl1pPr algn="ctr">
              <a:defRPr b="1" sz="5000">
                <a:solidFill>
                  <a:srgbClr val="FFFFFF"/>
                </a:solidFill>
                <a:latin typeface="Raleway"/>
                <a:ea typeface="Raleway"/>
                <a:cs typeface="Raleway"/>
                <a:sym typeface="Raleway"/>
              </a:defRPr>
            </a:lvl1pPr>
          </a:lstStyle>
          <a:p>
            <a:pPr/>
            <a:r>
              <a:t>Title Text</a:t>
            </a:r>
          </a:p>
        </p:txBody>
      </p:sp>
      <p:sp>
        <p:nvSpPr>
          <p:cNvPr id="192" name="Circle"/>
          <p:cNvSpPr/>
          <p:nvPr/>
        </p:nvSpPr>
        <p:spPr>
          <a:xfrm>
            <a:off x="7749871" y="8583965"/>
            <a:ext cx="485481" cy="485481"/>
          </a:xfrm>
          <a:prstGeom prst="ellipse">
            <a:avLst/>
          </a:prstGeom>
          <a:gradFill>
            <a:gsLst>
              <a:gs pos="0">
                <a:srgbClr val="3C629D"/>
              </a:gs>
              <a:gs pos="48335">
                <a:srgbClr val="387EBC"/>
              </a:gs>
              <a:gs pos="100000">
                <a:srgbClr val="3499DC"/>
              </a:gs>
            </a:gsLst>
            <a:lin ang="6888723"/>
          </a:gradFill>
          <a:ln w="12700">
            <a:miter lim="400000"/>
          </a:ln>
        </p:spPr>
        <p:txBody>
          <a:bodyPr lIns="50800" tIns="50800" rIns="50800" bIns="50800" anchor="ctr"/>
          <a:lstStyle/>
          <a:p>
            <a:pPr>
              <a:defRPr sz="3200">
                <a:solidFill>
                  <a:srgbClr val="FFFFFF"/>
                </a:solidFill>
              </a:defRPr>
            </a:pPr>
          </a:p>
        </p:txBody>
      </p:sp>
      <p:sp>
        <p:nvSpPr>
          <p:cNvPr id="193" name="UCPath Center"/>
          <p:cNvSpPr txBox="1"/>
          <p:nvPr/>
        </p:nvSpPr>
        <p:spPr>
          <a:xfrm>
            <a:off x="681889" y="661193"/>
            <a:ext cx="244551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a:solidFill>
                  <a:srgbClr val="A9A9A9"/>
                </a:solidFill>
                <a:latin typeface="Raleway"/>
                <a:ea typeface="Raleway"/>
                <a:cs typeface="Raleway"/>
                <a:sym typeface="Raleway"/>
              </a:defRPr>
            </a:lvl1pPr>
          </a:lstStyle>
          <a:p>
            <a:pPr/>
            <a:r>
              <a:t>UCPath Center</a:t>
            </a:r>
          </a:p>
        </p:txBody>
      </p:sp>
      <p:sp>
        <p:nvSpPr>
          <p:cNvPr id="194" name="Slide Number"/>
          <p:cNvSpPr txBox="1"/>
          <p:nvPr>
            <p:ph type="sldNum" sz="quarter" idx="2"/>
          </p:nvPr>
        </p:nvSpPr>
        <p:spPr>
          <a:xfrm>
            <a:off x="22320594" y="67389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reak slide (1)">
    <p:bg>
      <p:bgPr>
        <a:gradFill flip="none" rotWithShape="1">
          <a:gsLst>
            <a:gs pos="0">
              <a:srgbClr val="F18882"/>
            </a:gs>
            <a:gs pos="18396">
              <a:srgbClr val="F18882"/>
            </a:gs>
            <a:gs pos="48091">
              <a:srgbClr val="F18882"/>
            </a:gs>
            <a:gs pos="76833">
              <a:srgbClr val="F49D73"/>
            </a:gs>
            <a:gs pos="100000">
              <a:srgbClr val="F6B163"/>
            </a:gs>
          </a:gsLst>
          <a:lin ang="18959812" scaled="0"/>
        </a:gradFill>
      </p:bgPr>
    </p:bg>
    <p:spTree>
      <p:nvGrpSpPr>
        <p:cNvPr id="1" name=""/>
        <p:cNvGrpSpPr/>
        <p:nvPr/>
      </p:nvGrpSpPr>
      <p:grpSpPr>
        <a:xfrm>
          <a:off x="0" y="0"/>
          <a:ext cx="0" cy="0"/>
          <a:chOff x="0" y="0"/>
          <a:chExt cx="0" cy="0"/>
        </a:xfrm>
      </p:grpSpPr>
      <p:sp>
        <p:nvSpPr>
          <p:cNvPr id="201" name="Drop Image Here.png"/>
          <p:cNvSpPr/>
          <p:nvPr>
            <p:ph type="pic" idx="13"/>
          </p:nvPr>
        </p:nvSpPr>
        <p:spPr>
          <a:xfrm>
            <a:off x="0" y="0"/>
            <a:ext cx="24384002" cy="13716002"/>
          </a:xfrm>
          <a:prstGeom prst="rect">
            <a:avLst/>
          </a:prstGeom>
        </p:spPr>
        <p:txBody>
          <a:bodyPr lIns="91439" tIns="45719" rIns="91439" bIns="45719" anchor="t">
            <a:noAutofit/>
          </a:bodyPr>
          <a:lstStyle/>
          <a:p>
            <a:pPr/>
          </a:p>
        </p:txBody>
      </p:sp>
      <p:sp>
        <p:nvSpPr>
          <p:cNvPr id="202" name="Title Text"/>
          <p:cNvSpPr txBox="1"/>
          <p:nvPr>
            <p:ph type="title"/>
          </p:nvPr>
        </p:nvSpPr>
        <p:spPr>
          <a:xfrm>
            <a:off x="4378245" y="2724187"/>
            <a:ext cx="15627510" cy="5506724"/>
          </a:xfrm>
          <a:prstGeom prst="rect">
            <a:avLst/>
          </a:prstGeom>
        </p:spPr>
        <p:txBody>
          <a:bodyPr anchor="t"/>
          <a:lstStyle>
            <a:lvl1pPr algn="ctr">
              <a:defRPr sz="13000">
                <a:solidFill>
                  <a:srgbClr val="FFFFFF"/>
                </a:solidFill>
                <a:latin typeface="+mn-lt"/>
                <a:ea typeface="+mn-ea"/>
                <a:cs typeface="+mn-cs"/>
                <a:sym typeface="Raleway Medium"/>
              </a:defRPr>
            </a:lvl1pPr>
          </a:lstStyle>
          <a:p>
            <a:pPr/>
            <a:r>
              <a:t>Title Text</a:t>
            </a:r>
          </a:p>
        </p:txBody>
      </p:sp>
      <p:sp>
        <p:nvSpPr>
          <p:cNvPr id="203" name="Body Level One…"/>
          <p:cNvSpPr txBox="1"/>
          <p:nvPr>
            <p:ph type="body" sz="quarter" idx="1"/>
          </p:nvPr>
        </p:nvSpPr>
        <p:spPr>
          <a:xfrm>
            <a:off x="3831085" y="10500321"/>
            <a:ext cx="16721831" cy="609604"/>
          </a:xfrm>
          <a:prstGeom prst="rect">
            <a:avLst/>
          </a:prstGeom>
        </p:spPr>
        <p:txBody>
          <a:bodyPr anchor="t"/>
          <a:lstStyle>
            <a:lvl1pPr marL="0" indent="0" algn="ctr">
              <a:lnSpc>
                <a:spcPct val="120000"/>
              </a:lnSpc>
              <a:spcBef>
                <a:spcPts val="0"/>
              </a:spcBef>
              <a:buSzTx/>
              <a:buNone/>
              <a:defRPr b="1" spc="32" sz="3200">
                <a:solidFill>
                  <a:srgbClr val="FFFFFF"/>
                </a:solidFill>
                <a:latin typeface="Raleway"/>
                <a:ea typeface="Raleway"/>
                <a:cs typeface="Raleway"/>
                <a:sym typeface="Raleway"/>
              </a:defRPr>
            </a:lvl1pPr>
            <a:lvl2pPr marL="0" indent="0" algn="ctr">
              <a:lnSpc>
                <a:spcPct val="120000"/>
              </a:lnSpc>
              <a:spcBef>
                <a:spcPts val="0"/>
              </a:spcBef>
              <a:buSzTx/>
              <a:buNone/>
              <a:defRPr b="1" spc="32" sz="3200">
                <a:solidFill>
                  <a:srgbClr val="FFFFFF"/>
                </a:solidFill>
                <a:latin typeface="Raleway"/>
                <a:ea typeface="Raleway"/>
                <a:cs typeface="Raleway"/>
                <a:sym typeface="Raleway"/>
              </a:defRPr>
            </a:lvl2pPr>
            <a:lvl3pPr marL="0" indent="0" algn="ctr">
              <a:lnSpc>
                <a:spcPct val="120000"/>
              </a:lnSpc>
              <a:spcBef>
                <a:spcPts val="0"/>
              </a:spcBef>
              <a:buSzTx/>
              <a:buNone/>
              <a:defRPr b="1" spc="32" sz="3200">
                <a:solidFill>
                  <a:srgbClr val="FFFFFF"/>
                </a:solidFill>
                <a:latin typeface="Raleway"/>
                <a:ea typeface="Raleway"/>
                <a:cs typeface="Raleway"/>
                <a:sym typeface="Raleway"/>
              </a:defRPr>
            </a:lvl3pPr>
            <a:lvl4pPr marL="0" indent="0" algn="ctr">
              <a:lnSpc>
                <a:spcPct val="120000"/>
              </a:lnSpc>
              <a:spcBef>
                <a:spcPts val="0"/>
              </a:spcBef>
              <a:buSzTx/>
              <a:buNone/>
              <a:defRPr b="1" spc="32" sz="3200">
                <a:solidFill>
                  <a:srgbClr val="FFFFFF"/>
                </a:solidFill>
                <a:latin typeface="Raleway"/>
                <a:ea typeface="Raleway"/>
                <a:cs typeface="Raleway"/>
                <a:sym typeface="Raleway"/>
              </a:defRPr>
            </a:lvl4pPr>
            <a:lvl5pPr marL="0" indent="0" algn="ctr">
              <a:lnSpc>
                <a:spcPct val="120000"/>
              </a:lnSpc>
              <a:spcBef>
                <a:spcPts val="0"/>
              </a:spcBef>
              <a:buSzTx/>
              <a:buNone/>
              <a:defRPr b="1" spc="32" sz="3200">
                <a:solidFill>
                  <a:srgbClr val="FFFFFF"/>
                </a:solidFill>
                <a:latin typeface="Raleway"/>
                <a:ea typeface="Raleway"/>
                <a:cs typeface="Raleway"/>
                <a:sym typeface="Raleway"/>
              </a:defRPr>
            </a:lvl5pPr>
          </a:lstStyle>
          <a:p>
            <a:pPr/>
            <a:r>
              <a:t>Body Level One</a:t>
            </a:r>
          </a:p>
          <a:p>
            <a:pPr lvl="1"/>
            <a:r>
              <a:t>Body Level Two</a:t>
            </a:r>
          </a:p>
          <a:p>
            <a:pPr lvl="2"/>
            <a:r>
              <a:t>Body Level Three</a:t>
            </a:r>
          </a:p>
          <a:p>
            <a:pPr lvl="3"/>
            <a:r>
              <a:t>Body Level Four</a:t>
            </a:r>
          </a:p>
          <a:p>
            <a:pPr lvl="4"/>
            <a:r>
              <a:t>Body Level Five</a:t>
            </a:r>
          </a:p>
        </p:txBody>
      </p:sp>
      <p:sp>
        <p:nvSpPr>
          <p:cNvPr id="204" name="Line"/>
          <p:cNvSpPr/>
          <p:nvPr/>
        </p:nvSpPr>
        <p:spPr>
          <a:xfrm>
            <a:off x="10827832" y="9283144"/>
            <a:ext cx="2728339" cy="2"/>
          </a:xfrm>
          <a:prstGeom prst="line">
            <a:avLst/>
          </a:prstGeom>
          <a:ln w="38100">
            <a:solidFill>
              <a:srgbClr val="FFFFFF">
                <a:alpha val="10008"/>
              </a:srgbClr>
            </a:solidFill>
            <a:miter lim="400000"/>
          </a:ln>
        </p:spPr>
        <p:txBody>
          <a:bodyPr lIns="45718" tIns="45718" rIns="45718" bIns="45718"/>
          <a:lstStyle/>
          <a:p>
            <a:pPr/>
          </a:p>
        </p:txBody>
      </p:sp>
      <p:sp>
        <p:nvSpPr>
          <p:cNvPr id="205" name="Shape"/>
          <p:cNvSpPr/>
          <p:nvPr/>
        </p:nvSpPr>
        <p:spPr>
          <a:xfrm>
            <a:off x="16904484" y="-8785798"/>
            <a:ext cx="12285429" cy="14185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lnTo>
                  <a:pt x="10800" y="0"/>
                </a:lnTo>
                <a:close/>
              </a:path>
            </a:pathLst>
          </a:custGeom>
          <a:ln w="25400">
            <a:solidFill>
              <a:srgbClr val="FFFFFF">
                <a:alpha val="15000"/>
              </a:srgbClr>
            </a:solidFill>
            <a:miter lim="400000"/>
          </a:ln>
        </p:spPr>
        <p:txBody>
          <a:bodyPr lIns="50800" tIns="50800" rIns="50800" bIns="50800" anchor="ctr"/>
          <a:lstStyle/>
          <a:p>
            <a:pPr>
              <a:defRPr sz="3200">
                <a:solidFill>
                  <a:srgbClr val="FFFFFF"/>
                </a:solidFill>
              </a:defRPr>
            </a:pPr>
          </a:p>
        </p:txBody>
      </p:sp>
      <p:sp>
        <p:nvSpPr>
          <p:cNvPr id="206" name="Shape"/>
          <p:cNvSpPr/>
          <p:nvPr/>
        </p:nvSpPr>
        <p:spPr>
          <a:xfrm>
            <a:off x="-4805908" y="8295598"/>
            <a:ext cx="12285424" cy="141859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lnTo>
                  <a:pt x="10800" y="0"/>
                </a:lnTo>
                <a:close/>
              </a:path>
            </a:pathLst>
          </a:custGeom>
          <a:ln w="25400">
            <a:solidFill>
              <a:srgbClr val="FFFFFF">
                <a:alpha val="15000"/>
              </a:srgbClr>
            </a:solidFill>
            <a:miter lim="400000"/>
          </a:ln>
        </p:spPr>
        <p:txBody>
          <a:bodyPr lIns="50800" tIns="50800" rIns="50800" bIns="50800" anchor="ctr"/>
          <a:lstStyle/>
          <a:p>
            <a:pPr>
              <a:defRPr sz="3200">
                <a:solidFill>
                  <a:srgbClr val="FFFFFF"/>
                </a:solidFill>
              </a:defRPr>
            </a:pPr>
          </a:p>
        </p:txBody>
      </p:sp>
      <p:sp>
        <p:nvSpPr>
          <p:cNvPr id="207" name="IRIS"/>
          <p:cNvSpPr txBox="1"/>
          <p:nvPr>
            <p:ph type="body" sz="quarter" idx="14"/>
          </p:nvPr>
        </p:nvSpPr>
        <p:spPr>
          <a:xfrm>
            <a:off x="11827598" y="661193"/>
            <a:ext cx="728807" cy="482604"/>
          </a:xfrm>
          <a:prstGeom prst="rect">
            <a:avLst/>
          </a:prstGeom>
        </p:spPr>
        <p:txBody>
          <a:bodyPr/>
          <a:lstStyle/>
          <a:p>
            <a:pPr>
              <a:defRPr spc="0"/>
            </a:pPr>
          </a:p>
        </p:txBody>
      </p:sp>
      <p:sp>
        <p:nvSpPr>
          <p:cNvPr id="208" name="Slide Number"/>
          <p:cNvSpPr txBox="1"/>
          <p:nvPr>
            <p:ph type="sldNum" sz="quarter" idx="2"/>
          </p:nvPr>
        </p:nvSpPr>
        <p:spPr>
          <a:xfrm>
            <a:off x="8029579"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allery slide (6) copy">
    <p:spTree>
      <p:nvGrpSpPr>
        <p:cNvPr id="1" name=""/>
        <p:cNvGrpSpPr/>
        <p:nvPr/>
      </p:nvGrpSpPr>
      <p:grpSpPr>
        <a:xfrm>
          <a:off x="0" y="0"/>
          <a:ext cx="0" cy="0"/>
          <a:chOff x="0" y="0"/>
          <a:chExt cx="0" cy="0"/>
        </a:xfrm>
      </p:grpSpPr>
      <p:sp>
        <p:nvSpPr>
          <p:cNvPr id="215" name="Rectangle"/>
          <p:cNvSpPr/>
          <p:nvPr/>
        </p:nvSpPr>
        <p:spPr>
          <a:xfrm>
            <a:off x="8172450" y="8039100"/>
            <a:ext cx="7975600" cy="5715000"/>
          </a:xfrm>
          <a:prstGeom prst="rect">
            <a:avLst/>
          </a:prstGeom>
          <a:solidFill>
            <a:srgbClr val="0066E6"/>
          </a:solidFill>
          <a:ln w="12700">
            <a:miter lim="400000"/>
          </a:ln>
        </p:spPr>
        <p:txBody>
          <a:bodyPr lIns="50800" tIns="50800" rIns="50800" bIns="50800" anchor="ctr"/>
          <a:lstStyle/>
          <a:p>
            <a:pPr>
              <a:defRPr sz="3200">
                <a:solidFill>
                  <a:srgbClr val="FFFFFF"/>
                </a:solidFill>
              </a:defRPr>
            </a:pPr>
          </a:p>
        </p:txBody>
      </p:sp>
      <p:sp>
        <p:nvSpPr>
          <p:cNvPr id="216" name="UCPath Center"/>
          <p:cNvSpPr txBox="1"/>
          <p:nvPr/>
        </p:nvSpPr>
        <p:spPr>
          <a:xfrm>
            <a:off x="681889" y="661193"/>
            <a:ext cx="244551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a:solidFill>
                  <a:srgbClr val="A9A9A9"/>
                </a:solidFill>
                <a:latin typeface="Raleway"/>
                <a:ea typeface="Raleway"/>
                <a:cs typeface="Raleway"/>
                <a:sym typeface="Raleway"/>
              </a:defRPr>
            </a:lvl1pPr>
          </a:lstStyle>
          <a:p>
            <a:pPr/>
            <a:r>
              <a:t>UCPath Center</a:t>
            </a:r>
          </a:p>
        </p:txBody>
      </p:sp>
      <p:sp>
        <p:nvSpPr>
          <p:cNvPr id="217" name="Title Text"/>
          <p:cNvSpPr txBox="1"/>
          <p:nvPr>
            <p:ph type="title"/>
          </p:nvPr>
        </p:nvSpPr>
        <p:spPr>
          <a:xfrm>
            <a:off x="970162" y="1621136"/>
            <a:ext cx="6576061" cy="2362203"/>
          </a:xfrm>
          <a:prstGeom prst="rect">
            <a:avLst/>
          </a:prstGeom>
        </p:spPr>
        <p:txBody>
          <a:bodyPr anchor="t"/>
          <a:lstStyle>
            <a:lvl1pPr>
              <a:defRPr sz="7500">
                <a:latin typeface="+mn-lt"/>
                <a:ea typeface="+mn-ea"/>
                <a:cs typeface="+mn-cs"/>
                <a:sym typeface="Raleway Medium"/>
              </a:defRPr>
            </a:lvl1pPr>
          </a:lstStyle>
          <a:p>
            <a:pPr/>
            <a:r>
              <a:t>Title Text</a:t>
            </a:r>
          </a:p>
        </p:txBody>
      </p:sp>
      <p:sp>
        <p:nvSpPr>
          <p:cNvPr id="218" name="Drop Image Here.png"/>
          <p:cNvSpPr/>
          <p:nvPr>
            <p:ph type="pic" sz="quarter" idx="13"/>
          </p:nvPr>
        </p:nvSpPr>
        <p:spPr>
          <a:xfrm>
            <a:off x="16404707" y="8039100"/>
            <a:ext cx="7975601" cy="5715000"/>
          </a:xfrm>
          <a:prstGeom prst="rect">
            <a:avLst/>
          </a:prstGeom>
        </p:spPr>
        <p:txBody>
          <a:bodyPr lIns="91439" tIns="45719" rIns="91439" bIns="45719" anchor="t">
            <a:noAutofit/>
          </a:bodyPr>
          <a:lstStyle/>
          <a:p>
            <a:pPr/>
          </a:p>
        </p:txBody>
      </p:sp>
      <p:sp>
        <p:nvSpPr>
          <p:cNvPr id="219" name="Drop Image Here.png"/>
          <p:cNvSpPr/>
          <p:nvPr>
            <p:ph type="pic" sz="quarter" idx="14"/>
          </p:nvPr>
        </p:nvSpPr>
        <p:spPr>
          <a:xfrm>
            <a:off x="-59810" y="8039100"/>
            <a:ext cx="7975604" cy="5715000"/>
          </a:xfrm>
          <a:prstGeom prst="rect">
            <a:avLst/>
          </a:prstGeom>
        </p:spPr>
        <p:txBody>
          <a:bodyPr lIns="91439" tIns="45719" rIns="91439" bIns="45719" anchor="t">
            <a:noAutofit/>
          </a:bodyPr>
          <a:lstStyle/>
          <a:p>
            <a:pPr/>
          </a:p>
        </p:txBody>
      </p:sp>
      <p:sp>
        <p:nvSpPr>
          <p:cNvPr id="220" name="Drop Image Here.png"/>
          <p:cNvSpPr/>
          <p:nvPr>
            <p:ph type="pic" sz="quarter" idx="15"/>
          </p:nvPr>
        </p:nvSpPr>
        <p:spPr>
          <a:xfrm>
            <a:off x="8172450" y="8051800"/>
            <a:ext cx="7975600" cy="5715000"/>
          </a:xfrm>
          <a:prstGeom prst="rect">
            <a:avLst/>
          </a:prstGeom>
        </p:spPr>
        <p:txBody>
          <a:bodyPr lIns="91439" tIns="45719" rIns="91439" bIns="45719" anchor="t">
            <a:noAutofit/>
          </a:bodyPr>
          <a:lstStyle/>
          <a:p>
            <a:pPr/>
          </a:p>
        </p:txBody>
      </p:sp>
      <p:sp>
        <p:nvSpPr>
          <p:cNvPr id="221" name="Slide Number"/>
          <p:cNvSpPr txBox="1"/>
          <p:nvPr>
            <p:ph type="sldNum" sz="quarter" idx="2"/>
          </p:nvPr>
        </p:nvSpPr>
        <p:spPr>
          <a:xfrm>
            <a:off x="99064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ew words about">
    <p:spTree>
      <p:nvGrpSpPr>
        <p:cNvPr id="1" name=""/>
        <p:cNvGrpSpPr/>
        <p:nvPr/>
      </p:nvGrpSpPr>
      <p:grpSpPr>
        <a:xfrm>
          <a:off x="0" y="0"/>
          <a:ext cx="0" cy="0"/>
          <a:chOff x="0" y="0"/>
          <a:chExt cx="0" cy="0"/>
        </a:xfrm>
      </p:grpSpPr>
      <p:sp>
        <p:nvSpPr>
          <p:cNvPr id="228" name="Body Level One…"/>
          <p:cNvSpPr txBox="1"/>
          <p:nvPr>
            <p:ph type="body" sz="quarter" idx="1"/>
          </p:nvPr>
        </p:nvSpPr>
        <p:spPr>
          <a:xfrm>
            <a:off x="1719589" y="5158278"/>
            <a:ext cx="7805156" cy="5268449"/>
          </a:xfrm>
          <a:prstGeom prst="rect">
            <a:avLst/>
          </a:prstGeom>
        </p:spPr>
        <p:txBody>
          <a:bodyPr anchor="t"/>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29" name="Title Text"/>
          <p:cNvSpPr txBox="1"/>
          <p:nvPr>
            <p:ph type="title"/>
          </p:nvPr>
        </p:nvSpPr>
        <p:spPr>
          <a:xfrm>
            <a:off x="1684244" y="2962100"/>
            <a:ext cx="6576061" cy="1525273"/>
          </a:xfrm>
          <a:prstGeom prst="rect">
            <a:avLst/>
          </a:prstGeom>
        </p:spPr>
        <p:txBody>
          <a:bodyPr anchor="t"/>
          <a:lstStyle>
            <a:lvl1pPr>
              <a:defRPr sz="5000">
                <a:latin typeface="+mn-lt"/>
                <a:ea typeface="+mn-ea"/>
                <a:cs typeface="+mn-cs"/>
                <a:sym typeface="Raleway Medium"/>
              </a:defRPr>
            </a:lvl1pPr>
          </a:lstStyle>
          <a:p>
            <a:pPr/>
            <a:r>
              <a:t>Title Text</a:t>
            </a:r>
          </a:p>
        </p:txBody>
      </p:sp>
      <p:sp>
        <p:nvSpPr>
          <p:cNvPr id="230" name="IRIS"/>
          <p:cNvSpPr txBox="1"/>
          <p:nvPr>
            <p:ph type="body" sz="quarter" idx="13"/>
          </p:nvPr>
        </p:nvSpPr>
        <p:spPr>
          <a:xfrm>
            <a:off x="681892" y="661193"/>
            <a:ext cx="728803" cy="482604"/>
          </a:xfrm>
          <a:prstGeom prst="rect">
            <a:avLst/>
          </a:prstGeom>
        </p:spPr>
        <p:txBody>
          <a:bodyPr/>
          <a:lstStyle/>
          <a:p>
            <a:pPr>
              <a:defRPr spc="0"/>
            </a:pPr>
          </a:p>
        </p:txBody>
      </p:sp>
      <p:sp>
        <p:nvSpPr>
          <p:cNvPr id="231" name="www.yourwebsite.com"/>
          <p:cNvSpPr txBox="1"/>
          <p:nvPr>
            <p:ph type="body" sz="quarter" idx="14"/>
          </p:nvPr>
        </p:nvSpPr>
        <p:spPr>
          <a:xfrm>
            <a:off x="653332" y="12591398"/>
            <a:ext cx="3453080" cy="469904"/>
          </a:xfrm>
          <a:prstGeom prst="rect">
            <a:avLst/>
          </a:prstGeom>
        </p:spPr>
        <p:txBody>
          <a:bodyPr/>
          <a:lstStyle/>
          <a:p>
            <a:pPr>
              <a:defRPr spc="0"/>
            </a:pPr>
          </a:p>
        </p:txBody>
      </p:sp>
      <p:sp>
        <p:nvSpPr>
          <p:cNvPr id="232" name="Line"/>
          <p:cNvSpPr/>
          <p:nvPr/>
        </p:nvSpPr>
        <p:spPr>
          <a:xfrm flipV="1">
            <a:off x="11091336" y="-4742"/>
            <a:ext cx="3" cy="6494631"/>
          </a:xfrm>
          <a:prstGeom prst="line">
            <a:avLst/>
          </a:prstGeom>
          <a:ln w="38100">
            <a:solidFill>
              <a:srgbClr val="E4E4E7"/>
            </a:solidFill>
            <a:miter lim="400000"/>
          </a:ln>
        </p:spPr>
        <p:txBody>
          <a:bodyPr lIns="45718" tIns="45718" rIns="45718" bIns="45718"/>
          <a:lstStyle/>
          <a:p>
            <a:pPr/>
          </a:p>
        </p:txBody>
      </p:sp>
      <p:sp>
        <p:nvSpPr>
          <p:cNvPr id="233" name="Polygon"/>
          <p:cNvSpPr/>
          <p:nvPr>
            <p:ph type="body" sz="quarter" idx="15"/>
          </p:nvPr>
        </p:nvSpPr>
        <p:spPr>
          <a:xfrm>
            <a:off x="13252428" y="8082364"/>
            <a:ext cx="3654436" cy="4219777"/>
          </a:xfrm>
          <a:prstGeom prst="rect">
            <a:avLst/>
          </a:prstGeom>
          <a:gradFill>
            <a:gsLst>
              <a:gs pos="0">
                <a:srgbClr val="40298C"/>
              </a:gs>
              <a:gs pos="53402">
                <a:srgbClr val="9F5CDE"/>
              </a:gs>
              <a:gs pos="100000">
                <a:srgbClr val="A97BFF"/>
              </a:gs>
            </a:gsLst>
            <a:lin ang="6888723"/>
          </a:gradFill>
        </p:spPr>
        <p:txBody>
          <a:bodyPr/>
          <a:lstStyle/>
          <a:p>
            <a:pPr>
              <a:defRPr spc="0"/>
            </a:pPr>
          </a:p>
        </p:txBody>
      </p:sp>
      <p:sp>
        <p:nvSpPr>
          <p:cNvPr id="234" name="Polygon"/>
          <p:cNvSpPr/>
          <p:nvPr>
            <p:ph type="body" sz="quarter" idx="16"/>
          </p:nvPr>
        </p:nvSpPr>
        <p:spPr>
          <a:xfrm>
            <a:off x="17117299" y="8082364"/>
            <a:ext cx="3654436" cy="4219777"/>
          </a:xfrm>
          <a:prstGeom prst="rect">
            <a:avLst/>
          </a:prstGeom>
          <a:gradFill>
            <a:gsLst>
              <a:gs pos="0">
                <a:srgbClr val="0047A0"/>
              </a:gs>
              <a:gs pos="48738">
                <a:srgbClr val="0E7CED"/>
              </a:gs>
              <a:gs pos="100000">
                <a:srgbClr val="0071FF"/>
              </a:gs>
            </a:gsLst>
            <a:lin ang="6888723"/>
          </a:gradFill>
        </p:spPr>
        <p:txBody>
          <a:bodyPr/>
          <a:lstStyle/>
          <a:p>
            <a:pPr>
              <a:defRPr spc="0"/>
            </a:pPr>
          </a:p>
        </p:txBody>
      </p:sp>
      <p:sp>
        <p:nvSpPr>
          <p:cNvPr id="235" name="Polygon"/>
          <p:cNvSpPr/>
          <p:nvPr>
            <p:ph type="body" sz="quarter" idx="17"/>
          </p:nvPr>
        </p:nvSpPr>
        <p:spPr>
          <a:xfrm>
            <a:off x="19040256" y="4753566"/>
            <a:ext cx="3654436" cy="4219777"/>
          </a:xfrm>
          <a:prstGeom prst="rect">
            <a:avLst/>
          </a:prstGeom>
          <a:gradFill>
            <a:gsLst>
              <a:gs pos="0">
                <a:srgbClr val="ED4958"/>
              </a:gs>
              <a:gs pos="48335">
                <a:srgbClr val="F27C45"/>
              </a:gs>
              <a:gs pos="100000">
                <a:srgbClr val="F6AD31"/>
              </a:gs>
            </a:gsLst>
            <a:lin ang="6888723"/>
          </a:gradFill>
        </p:spPr>
        <p:txBody>
          <a:bodyPr/>
          <a:lstStyle/>
          <a:p>
            <a:pPr>
              <a:defRPr spc="0"/>
            </a:pPr>
          </a:p>
        </p:txBody>
      </p:sp>
      <p:sp>
        <p:nvSpPr>
          <p:cNvPr id="236" name="Polygon"/>
          <p:cNvSpPr/>
          <p:nvPr>
            <p:ph type="body" sz="quarter" idx="18"/>
          </p:nvPr>
        </p:nvSpPr>
        <p:spPr>
          <a:xfrm>
            <a:off x="17117299" y="1413857"/>
            <a:ext cx="3654436" cy="4219781"/>
          </a:xfrm>
          <a:prstGeom prst="rect">
            <a:avLst/>
          </a:prstGeom>
          <a:solidFill>
            <a:srgbClr val="1F2025"/>
          </a:solidFill>
        </p:spPr>
        <p:txBody>
          <a:bodyPr/>
          <a:lstStyle/>
          <a:p>
            <a:pPr>
              <a:defRPr spc="0"/>
            </a:pPr>
          </a:p>
        </p:txBody>
      </p:sp>
      <p:sp>
        <p:nvSpPr>
          <p:cNvPr id="237" name="Polygon"/>
          <p:cNvSpPr/>
          <p:nvPr>
            <p:ph type="body" sz="quarter" idx="19"/>
          </p:nvPr>
        </p:nvSpPr>
        <p:spPr>
          <a:xfrm>
            <a:off x="15190147" y="4753566"/>
            <a:ext cx="3654436" cy="4219777"/>
          </a:xfrm>
          <a:prstGeom prst="rect">
            <a:avLst/>
          </a:prstGeom>
          <a:gradFill>
            <a:gsLst>
              <a:gs pos="0">
                <a:srgbClr val="ED4958"/>
              </a:gs>
              <a:gs pos="48335">
                <a:srgbClr val="F66282"/>
              </a:gs>
              <a:gs pos="100000">
                <a:srgbClr val="FF7AAD"/>
              </a:gs>
            </a:gsLst>
            <a:lin ang="6888723"/>
          </a:gradFill>
        </p:spPr>
        <p:txBody>
          <a:bodyPr/>
          <a:lstStyle/>
          <a:p>
            <a:pPr>
              <a:defRPr spc="0"/>
            </a:pPr>
          </a:p>
        </p:txBody>
      </p:sp>
      <p:sp>
        <p:nvSpPr>
          <p:cNvPr id="238" name="Study"/>
          <p:cNvSpPr txBox="1"/>
          <p:nvPr>
            <p:ph type="body" sz="quarter" idx="20"/>
          </p:nvPr>
        </p:nvSpPr>
        <p:spPr>
          <a:xfrm>
            <a:off x="20278066" y="7049288"/>
            <a:ext cx="1178818" cy="546104"/>
          </a:xfrm>
          <a:prstGeom prst="rect">
            <a:avLst/>
          </a:prstGeom>
        </p:spPr>
        <p:txBody>
          <a:bodyPr/>
          <a:lstStyle/>
          <a:p>
            <a:pPr>
              <a:defRPr spc="0"/>
            </a:pPr>
          </a:p>
        </p:txBody>
      </p:sp>
      <p:sp>
        <p:nvSpPr>
          <p:cNvPr id="239" name="Shape"/>
          <p:cNvSpPr/>
          <p:nvPr>
            <p:ph type="body" sz="quarter" idx="21"/>
          </p:nvPr>
        </p:nvSpPr>
        <p:spPr>
          <a:xfrm>
            <a:off x="20472592" y="6131519"/>
            <a:ext cx="784443" cy="843856"/>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40" name="Consulting"/>
          <p:cNvSpPr txBox="1"/>
          <p:nvPr>
            <p:ph type="body" sz="quarter" idx="22"/>
          </p:nvPr>
        </p:nvSpPr>
        <p:spPr>
          <a:xfrm>
            <a:off x="17901338" y="10378085"/>
            <a:ext cx="2086358" cy="546104"/>
          </a:xfrm>
          <a:prstGeom prst="rect">
            <a:avLst/>
          </a:prstGeom>
        </p:spPr>
        <p:txBody>
          <a:bodyPr/>
          <a:lstStyle/>
          <a:p>
            <a:pPr>
              <a:defRPr spc="0"/>
            </a:pPr>
          </a:p>
        </p:txBody>
      </p:sp>
      <p:sp>
        <p:nvSpPr>
          <p:cNvPr id="241" name="Shape"/>
          <p:cNvSpPr/>
          <p:nvPr>
            <p:ph type="body" sz="quarter" idx="23"/>
          </p:nvPr>
        </p:nvSpPr>
        <p:spPr>
          <a:xfrm>
            <a:off x="18505577" y="9460317"/>
            <a:ext cx="877883" cy="843856"/>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42" name="Promote"/>
          <p:cNvSpPr txBox="1"/>
          <p:nvPr>
            <p:ph type="body" sz="quarter" idx="24"/>
          </p:nvPr>
        </p:nvSpPr>
        <p:spPr>
          <a:xfrm>
            <a:off x="18104983" y="3709580"/>
            <a:ext cx="1679071" cy="546104"/>
          </a:xfrm>
          <a:prstGeom prst="rect">
            <a:avLst/>
          </a:prstGeom>
        </p:spPr>
        <p:txBody>
          <a:bodyPr/>
          <a:lstStyle/>
          <a:p>
            <a:pPr>
              <a:defRPr spc="0"/>
            </a:pPr>
          </a:p>
        </p:txBody>
      </p:sp>
      <p:sp>
        <p:nvSpPr>
          <p:cNvPr id="243" name="Shape"/>
          <p:cNvSpPr/>
          <p:nvPr>
            <p:ph type="body" sz="quarter" idx="25"/>
          </p:nvPr>
        </p:nvSpPr>
        <p:spPr>
          <a:xfrm>
            <a:off x="18731464" y="2791810"/>
            <a:ext cx="426108" cy="843856"/>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44" name="Support"/>
          <p:cNvSpPr txBox="1"/>
          <p:nvPr>
            <p:ph type="body" sz="quarter" idx="26"/>
          </p:nvPr>
        </p:nvSpPr>
        <p:spPr>
          <a:xfrm>
            <a:off x="14285261" y="10378085"/>
            <a:ext cx="1588774" cy="546104"/>
          </a:xfrm>
          <a:prstGeom prst="rect">
            <a:avLst/>
          </a:prstGeom>
        </p:spPr>
        <p:txBody>
          <a:bodyPr/>
          <a:lstStyle/>
          <a:p>
            <a:pPr>
              <a:defRPr spc="0"/>
            </a:pPr>
          </a:p>
        </p:txBody>
      </p:sp>
      <p:sp>
        <p:nvSpPr>
          <p:cNvPr id="245" name="Shape"/>
          <p:cNvSpPr/>
          <p:nvPr>
            <p:ph type="body" sz="quarter" idx="27"/>
          </p:nvPr>
        </p:nvSpPr>
        <p:spPr>
          <a:xfrm>
            <a:off x="14660522" y="9460317"/>
            <a:ext cx="838248" cy="843856"/>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46" name="Ideas"/>
          <p:cNvSpPr txBox="1"/>
          <p:nvPr>
            <p:ph type="body" sz="quarter" idx="28"/>
          </p:nvPr>
        </p:nvSpPr>
        <p:spPr>
          <a:xfrm>
            <a:off x="16462435" y="7049288"/>
            <a:ext cx="1109857" cy="546104"/>
          </a:xfrm>
          <a:prstGeom prst="rect">
            <a:avLst/>
          </a:prstGeom>
        </p:spPr>
        <p:txBody>
          <a:bodyPr/>
          <a:lstStyle/>
          <a:p>
            <a:pPr>
              <a:defRPr spc="0"/>
            </a:pPr>
          </a:p>
        </p:txBody>
      </p:sp>
      <p:sp>
        <p:nvSpPr>
          <p:cNvPr id="247" name="Shape"/>
          <p:cNvSpPr/>
          <p:nvPr>
            <p:ph type="body" sz="quarter" idx="29"/>
          </p:nvPr>
        </p:nvSpPr>
        <p:spPr>
          <a:xfrm>
            <a:off x="16578423" y="6131519"/>
            <a:ext cx="877883" cy="843856"/>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48" name="Slide Number"/>
          <p:cNvSpPr txBox="1"/>
          <p:nvPr>
            <p:ph type="sldNum" sz="quarter" idx="2"/>
          </p:nvPr>
        </p:nvSpPr>
        <p:spPr>
          <a:xfrm>
            <a:off x="99826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rvice slide (1) copy">
    <p:spTree>
      <p:nvGrpSpPr>
        <p:cNvPr id="1" name=""/>
        <p:cNvGrpSpPr/>
        <p:nvPr/>
      </p:nvGrpSpPr>
      <p:grpSpPr>
        <a:xfrm>
          <a:off x="0" y="0"/>
          <a:ext cx="0" cy="0"/>
          <a:chOff x="0" y="0"/>
          <a:chExt cx="0" cy="0"/>
        </a:xfrm>
      </p:grpSpPr>
      <p:sp>
        <p:nvSpPr>
          <p:cNvPr id="255" name="Polygon"/>
          <p:cNvSpPr/>
          <p:nvPr/>
        </p:nvSpPr>
        <p:spPr>
          <a:xfrm>
            <a:off x="17970549" y="2748533"/>
            <a:ext cx="4377277" cy="5054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close/>
              </a:path>
            </a:pathLst>
          </a:custGeom>
          <a:gradFill>
            <a:gsLst>
              <a:gs pos="0">
                <a:srgbClr val="40298C"/>
              </a:gs>
              <a:gs pos="53402">
                <a:srgbClr val="9F5CDE"/>
              </a:gs>
              <a:gs pos="100000">
                <a:srgbClr val="A97BFF"/>
              </a:gs>
            </a:gsLst>
            <a:lin ang="6888723"/>
          </a:gradFill>
          <a:ln w="12700">
            <a:miter lim="400000"/>
          </a:ln>
          <a:effectLst>
            <a:outerShdw sx="100000" sy="100000" kx="0" ky="0" algn="b" rotWithShape="0" blurRad="495300" dist="216792" dir="2705541">
              <a:srgbClr val="A6AAA9">
                <a:alpha val="29034"/>
              </a:srgbClr>
            </a:outerShdw>
          </a:effectLst>
        </p:spPr>
        <p:txBody>
          <a:bodyPr lIns="50800" tIns="50800" rIns="50800" bIns="50800" anchor="ctr"/>
          <a:lstStyle/>
          <a:p>
            <a:pPr>
              <a:defRPr sz="3200">
                <a:solidFill>
                  <a:srgbClr val="FFFFFF"/>
                </a:solidFill>
              </a:defRPr>
            </a:pPr>
          </a:p>
        </p:txBody>
      </p:sp>
      <p:sp>
        <p:nvSpPr>
          <p:cNvPr id="256" name="Polygon"/>
          <p:cNvSpPr/>
          <p:nvPr/>
        </p:nvSpPr>
        <p:spPr>
          <a:xfrm>
            <a:off x="7503065" y="1170267"/>
            <a:ext cx="4377276" cy="5054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close/>
              </a:path>
            </a:pathLst>
          </a:custGeom>
          <a:gradFill>
            <a:gsLst>
              <a:gs pos="0">
                <a:srgbClr val="0047A0"/>
              </a:gs>
              <a:gs pos="48738">
                <a:srgbClr val="0E7CED"/>
              </a:gs>
              <a:gs pos="100000">
                <a:srgbClr val="0071FF"/>
              </a:gs>
            </a:gsLst>
            <a:lin ang="6888723"/>
          </a:gradFill>
          <a:ln w="12700">
            <a:miter lim="400000"/>
          </a:ln>
          <a:effectLst>
            <a:outerShdw sx="100000" sy="100000" kx="0" ky="0" algn="b" rotWithShape="0" blurRad="495300" dist="216792" dir="2705541">
              <a:srgbClr val="A6AAA9">
                <a:alpha val="29034"/>
              </a:srgbClr>
            </a:outerShdw>
          </a:effectLst>
        </p:spPr>
        <p:txBody>
          <a:bodyPr lIns="50800" tIns="50800" rIns="50800" bIns="50800" anchor="ctr"/>
          <a:lstStyle/>
          <a:p>
            <a:pPr>
              <a:defRPr sz="3200">
                <a:solidFill>
                  <a:srgbClr val="FFFFFF"/>
                </a:solidFill>
              </a:defRPr>
            </a:pPr>
          </a:p>
        </p:txBody>
      </p:sp>
      <p:sp>
        <p:nvSpPr>
          <p:cNvPr id="257" name="Polygon"/>
          <p:cNvSpPr/>
          <p:nvPr/>
        </p:nvSpPr>
        <p:spPr>
          <a:xfrm>
            <a:off x="12736737" y="1170187"/>
            <a:ext cx="4377276" cy="5054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close/>
              </a:path>
            </a:pathLst>
          </a:custGeom>
          <a:solidFill>
            <a:srgbClr val="16171A"/>
          </a:solidFill>
          <a:ln w="12700">
            <a:miter lim="400000"/>
          </a:ln>
          <a:effectLst>
            <a:outerShdw sx="100000" sy="100000" kx="0" ky="0" algn="b" rotWithShape="0" blurRad="495300" dist="216792" dir="2705541">
              <a:srgbClr val="A6AAA9">
                <a:alpha val="29034"/>
              </a:srgbClr>
            </a:outerShdw>
          </a:effectLst>
        </p:spPr>
        <p:txBody>
          <a:bodyPr lIns="50800" tIns="50800" rIns="50800" bIns="50800" anchor="ctr"/>
          <a:lstStyle/>
          <a:p>
            <a:pPr>
              <a:defRPr sz="3200">
                <a:solidFill>
                  <a:srgbClr val="FFFFFF"/>
                </a:solidFill>
              </a:defRPr>
            </a:pPr>
          </a:p>
        </p:txBody>
      </p:sp>
      <p:sp>
        <p:nvSpPr>
          <p:cNvPr id="258" name="Polygon"/>
          <p:cNvSpPr/>
          <p:nvPr/>
        </p:nvSpPr>
        <p:spPr>
          <a:xfrm>
            <a:off x="2036177" y="2748614"/>
            <a:ext cx="4377274" cy="5054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close/>
              </a:path>
            </a:pathLst>
          </a:custGeom>
          <a:solidFill>
            <a:srgbClr val="16171A"/>
          </a:solidFill>
          <a:ln w="12700">
            <a:miter lim="400000"/>
          </a:ln>
          <a:effectLst>
            <a:outerShdw sx="100000" sy="100000" kx="0" ky="0" algn="b" rotWithShape="0" blurRad="495300" dist="216792" dir="2705541">
              <a:srgbClr val="A6AAA9">
                <a:alpha val="29034"/>
              </a:srgbClr>
            </a:outerShdw>
          </a:effectLst>
        </p:spPr>
        <p:txBody>
          <a:bodyPr lIns="50800" tIns="50800" rIns="50800" bIns="50800" anchor="ctr"/>
          <a:lstStyle/>
          <a:p>
            <a:pPr>
              <a:defRPr sz="3200">
                <a:solidFill>
                  <a:srgbClr val="FFFFFF"/>
                </a:solidFill>
              </a:defRPr>
            </a:pPr>
          </a:p>
        </p:txBody>
      </p:sp>
      <p:sp>
        <p:nvSpPr>
          <p:cNvPr id="259" name="Drop Image Here.png"/>
          <p:cNvSpPr/>
          <p:nvPr>
            <p:ph type="pic" sz="quarter" idx="13"/>
          </p:nvPr>
        </p:nvSpPr>
        <p:spPr>
          <a:xfrm>
            <a:off x="17631967" y="2748614"/>
            <a:ext cx="5054444" cy="5054445"/>
          </a:xfrm>
          <a:prstGeom prst="rect">
            <a:avLst/>
          </a:prstGeom>
        </p:spPr>
        <p:txBody>
          <a:bodyPr lIns="91439" tIns="45719" rIns="91439" bIns="45719" anchor="t">
            <a:noAutofit/>
          </a:bodyPr>
          <a:lstStyle/>
          <a:p>
            <a:pPr/>
          </a:p>
        </p:txBody>
      </p:sp>
      <p:sp>
        <p:nvSpPr>
          <p:cNvPr id="260" name="Drop Image Here.png"/>
          <p:cNvSpPr/>
          <p:nvPr>
            <p:ph type="pic" sz="quarter" idx="14"/>
          </p:nvPr>
        </p:nvSpPr>
        <p:spPr>
          <a:xfrm>
            <a:off x="7164482" y="1170268"/>
            <a:ext cx="5054442" cy="5054442"/>
          </a:xfrm>
          <a:prstGeom prst="rect">
            <a:avLst/>
          </a:prstGeom>
        </p:spPr>
        <p:txBody>
          <a:bodyPr lIns="91439" tIns="45719" rIns="91439" bIns="45719" anchor="t">
            <a:noAutofit/>
          </a:bodyPr>
          <a:lstStyle/>
          <a:p>
            <a:pPr/>
          </a:p>
        </p:txBody>
      </p:sp>
      <p:sp>
        <p:nvSpPr>
          <p:cNvPr id="261" name="Drop Image Here.png"/>
          <p:cNvSpPr/>
          <p:nvPr>
            <p:ph type="pic" sz="quarter" idx="15"/>
          </p:nvPr>
        </p:nvSpPr>
        <p:spPr>
          <a:xfrm>
            <a:off x="12398154" y="1170268"/>
            <a:ext cx="5054442" cy="5054442"/>
          </a:xfrm>
          <a:prstGeom prst="rect">
            <a:avLst/>
          </a:prstGeom>
        </p:spPr>
        <p:txBody>
          <a:bodyPr lIns="91439" tIns="45719" rIns="91439" bIns="45719" anchor="t">
            <a:noAutofit/>
          </a:bodyPr>
          <a:lstStyle/>
          <a:p>
            <a:pPr/>
          </a:p>
        </p:txBody>
      </p:sp>
      <p:sp>
        <p:nvSpPr>
          <p:cNvPr id="262" name="Drop Image Here.png"/>
          <p:cNvSpPr/>
          <p:nvPr>
            <p:ph type="pic" sz="quarter" idx="16"/>
          </p:nvPr>
        </p:nvSpPr>
        <p:spPr>
          <a:xfrm>
            <a:off x="1697594" y="2748614"/>
            <a:ext cx="5054440" cy="5054445"/>
          </a:xfrm>
          <a:prstGeom prst="rect">
            <a:avLst/>
          </a:prstGeom>
        </p:spPr>
        <p:txBody>
          <a:bodyPr lIns="91439" tIns="45719" rIns="91439" bIns="45719" anchor="t">
            <a:noAutofit/>
          </a:bodyPr>
          <a:lstStyle/>
          <a:p>
            <a:pPr/>
          </a:p>
        </p:txBody>
      </p:sp>
      <p:sp>
        <p:nvSpPr>
          <p:cNvPr id="263" name="Body Level One…"/>
          <p:cNvSpPr txBox="1"/>
          <p:nvPr>
            <p:ph type="body" sz="quarter" idx="1"/>
          </p:nvPr>
        </p:nvSpPr>
        <p:spPr>
          <a:xfrm>
            <a:off x="5114545" y="9197988"/>
            <a:ext cx="14154910" cy="179599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64" name="IRIS"/>
          <p:cNvSpPr txBox="1"/>
          <p:nvPr>
            <p:ph type="body" sz="quarter" idx="17"/>
          </p:nvPr>
        </p:nvSpPr>
        <p:spPr>
          <a:xfrm>
            <a:off x="681892" y="12773617"/>
            <a:ext cx="728803" cy="482604"/>
          </a:xfrm>
          <a:prstGeom prst="rect">
            <a:avLst/>
          </a:prstGeom>
        </p:spPr>
        <p:txBody>
          <a:bodyPr/>
          <a:lstStyle/>
          <a:p>
            <a:pPr>
              <a:defRPr spc="0"/>
            </a:pPr>
          </a:p>
        </p:txBody>
      </p:sp>
      <p:sp>
        <p:nvSpPr>
          <p:cNvPr id="265" name="www.yourwebsite.com"/>
          <p:cNvSpPr txBox="1"/>
          <p:nvPr>
            <p:ph type="body" sz="quarter" idx="18"/>
          </p:nvPr>
        </p:nvSpPr>
        <p:spPr>
          <a:xfrm>
            <a:off x="20190787" y="12746511"/>
            <a:ext cx="3453082" cy="469904"/>
          </a:xfrm>
          <a:prstGeom prst="rect">
            <a:avLst/>
          </a:prstGeom>
        </p:spPr>
        <p:txBody>
          <a:bodyPr/>
          <a:lstStyle/>
          <a:p>
            <a:pPr>
              <a:defRPr spc="0"/>
            </a:pPr>
          </a:p>
        </p:txBody>
      </p:sp>
      <p:sp>
        <p:nvSpPr>
          <p:cNvPr id="266" name="Title Text"/>
          <p:cNvSpPr txBox="1"/>
          <p:nvPr>
            <p:ph type="title"/>
          </p:nvPr>
        </p:nvSpPr>
        <p:spPr>
          <a:xfrm>
            <a:off x="6181733" y="7841239"/>
            <a:ext cx="12020534" cy="961858"/>
          </a:xfrm>
          <a:prstGeom prst="rect">
            <a:avLst/>
          </a:prstGeom>
        </p:spPr>
        <p:txBody>
          <a:bodyPr anchor="t"/>
          <a:lstStyle>
            <a:lvl1pPr algn="ctr">
              <a:defRPr b="1" sz="5000">
                <a:latin typeface="Raleway"/>
                <a:ea typeface="Raleway"/>
                <a:cs typeface="Raleway"/>
                <a:sym typeface="Raleway"/>
              </a:defRPr>
            </a:lvl1pPr>
          </a:lstStyle>
          <a:p>
            <a:pPr/>
            <a:r>
              <a:t>Title Text</a:t>
            </a:r>
          </a:p>
        </p:txBody>
      </p:sp>
      <p:sp>
        <p:nvSpPr>
          <p:cNvPr id="267" name="Services"/>
          <p:cNvSpPr txBox="1"/>
          <p:nvPr>
            <p:ph type="body" sz="quarter" idx="19"/>
          </p:nvPr>
        </p:nvSpPr>
        <p:spPr>
          <a:xfrm>
            <a:off x="7741284" y="11694117"/>
            <a:ext cx="8901432" cy="2641603"/>
          </a:xfrm>
          <a:prstGeom prst="rect">
            <a:avLst/>
          </a:prstGeom>
        </p:spPr>
        <p:txBody>
          <a:bodyPr/>
          <a:lstStyle/>
          <a:p>
            <a:pPr>
              <a:defRPr spc="0"/>
            </a:pPr>
          </a:p>
        </p:txBody>
      </p:sp>
      <p:sp>
        <p:nvSpPr>
          <p:cNvPr id="268" name="Education"/>
          <p:cNvSpPr txBox="1"/>
          <p:nvPr>
            <p:ph type="body" sz="quarter" idx="20"/>
          </p:nvPr>
        </p:nvSpPr>
        <p:spPr>
          <a:xfrm>
            <a:off x="3246403" y="5362785"/>
            <a:ext cx="1956818" cy="546104"/>
          </a:xfrm>
          <a:prstGeom prst="rect">
            <a:avLst/>
          </a:prstGeom>
        </p:spPr>
        <p:txBody>
          <a:bodyPr/>
          <a:lstStyle/>
          <a:p>
            <a:pPr>
              <a:defRPr spc="0"/>
            </a:pPr>
          </a:p>
        </p:txBody>
      </p:sp>
      <p:sp>
        <p:nvSpPr>
          <p:cNvPr id="269" name="Shape"/>
          <p:cNvSpPr/>
          <p:nvPr>
            <p:ph type="body" sz="quarter" idx="21"/>
          </p:nvPr>
        </p:nvSpPr>
        <p:spPr>
          <a:xfrm>
            <a:off x="3829932" y="4445017"/>
            <a:ext cx="784443" cy="843856"/>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70" name="Quality"/>
          <p:cNvSpPr txBox="1"/>
          <p:nvPr>
            <p:ph type="body" sz="quarter" idx="22"/>
          </p:nvPr>
        </p:nvSpPr>
        <p:spPr>
          <a:xfrm>
            <a:off x="8980182" y="3784436"/>
            <a:ext cx="1423039" cy="546104"/>
          </a:xfrm>
          <a:prstGeom prst="rect">
            <a:avLst/>
          </a:prstGeom>
        </p:spPr>
        <p:txBody>
          <a:bodyPr/>
          <a:lstStyle/>
          <a:p>
            <a:pPr>
              <a:defRPr spc="0"/>
            </a:pPr>
          </a:p>
        </p:txBody>
      </p:sp>
      <p:sp>
        <p:nvSpPr>
          <p:cNvPr id="271" name="Shape"/>
          <p:cNvSpPr/>
          <p:nvPr>
            <p:ph type="body" sz="quarter" idx="23"/>
          </p:nvPr>
        </p:nvSpPr>
        <p:spPr>
          <a:xfrm>
            <a:off x="9252762" y="2866669"/>
            <a:ext cx="877883" cy="843855"/>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72" name="Experience"/>
          <p:cNvSpPr txBox="1"/>
          <p:nvPr>
            <p:ph type="body" sz="quarter" idx="24"/>
          </p:nvPr>
        </p:nvSpPr>
        <p:spPr>
          <a:xfrm>
            <a:off x="13845238" y="3784436"/>
            <a:ext cx="2160274" cy="546104"/>
          </a:xfrm>
          <a:prstGeom prst="rect">
            <a:avLst/>
          </a:prstGeom>
        </p:spPr>
        <p:txBody>
          <a:bodyPr/>
          <a:lstStyle/>
          <a:p>
            <a:pPr>
              <a:defRPr spc="0"/>
            </a:pPr>
          </a:p>
        </p:txBody>
      </p:sp>
      <p:sp>
        <p:nvSpPr>
          <p:cNvPr id="273" name="Shape"/>
          <p:cNvSpPr/>
          <p:nvPr>
            <p:ph type="body" sz="quarter" idx="25"/>
          </p:nvPr>
        </p:nvSpPr>
        <p:spPr>
          <a:xfrm>
            <a:off x="14712322" y="2866669"/>
            <a:ext cx="426104" cy="843855"/>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74" name="Expansion"/>
          <p:cNvSpPr txBox="1"/>
          <p:nvPr>
            <p:ph type="body" sz="quarter" idx="26"/>
          </p:nvPr>
        </p:nvSpPr>
        <p:spPr>
          <a:xfrm>
            <a:off x="19166298" y="5362785"/>
            <a:ext cx="1985775" cy="546104"/>
          </a:xfrm>
          <a:prstGeom prst="rect">
            <a:avLst/>
          </a:prstGeom>
        </p:spPr>
        <p:txBody>
          <a:bodyPr/>
          <a:lstStyle/>
          <a:p>
            <a:pPr>
              <a:defRPr spc="0"/>
            </a:pPr>
          </a:p>
        </p:txBody>
      </p:sp>
      <p:sp>
        <p:nvSpPr>
          <p:cNvPr id="275" name="Shape"/>
          <p:cNvSpPr/>
          <p:nvPr>
            <p:ph type="body" sz="quarter" idx="27"/>
          </p:nvPr>
        </p:nvSpPr>
        <p:spPr>
          <a:xfrm>
            <a:off x="19740063" y="4445017"/>
            <a:ext cx="838248" cy="843856"/>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76" name="Slide Number"/>
          <p:cNvSpPr txBox="1"/>
          <p:nvPr>
            <p:ph type="sldNum" sz="quarter" idx="2"/>
          </p:nvPr>
        </p:nvSpPr>
        <p:spPr>
          <a:xfrm>
            <a:off x="99826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nfographic slide (6) copy">
    <p:spTree>
      <p:nvGrpSpPr>
        <p:cNvPr id="1" name=""/>
        <p:cNvGrpSpPr/>
        <p:nvPr/>
      </p:nvGrpSpPr>
      <p:grpSpPr>
        <a:xfrm>
          <a:off x="0" y="0"/>
          <a:ext cx="0" cy="0"/>
          <a:chOff x="0" y="0"/>
          <a:chExt cx="0" cy="0"/>
        </a:xfrm>
      </p:grpSpPr>
      <p:sp>
        <p:nvSpPr>
          <p:cNvPr id="283" name="Drop Image Here.png"/>
          <p:cNvSpPr/>
          <p:nvPr>
            <p:ph type="pic" sz="quarter" idx="13"/>
          </p:nvPr>
        </p:nvSpPr>
        <p:spPr>
          <a:xfrm>
            <a:off x="8542594" y="8479297"/>
            <a:ext cx="7298812" cy="7298813"/>
          </a:xfrm>
          <a:prstGeom prst="rect">
            <a:avLst/>
          </a:prstGeom>
        </p:spPr>
        <p:txBody>
          <a:bodyPr lIns="91439" tIns="45719" rIns="91439" bIns="45719" anchor="t">
            <a:noAutofit/>
          </a:bodyPr>
          <a:lstStyle/>
          <a:p>
            <a:pPr/>
          </a:p>
        </p:txBody>
      </p:sp>
      <p:sp>
        <p:nvSpPr>
          <p:cNvPr id="284" name="Body Level One…"/>
          <p:cNvSpPr txBox="1"/>
          <p:nvPr>
            <p:ph type="body" sz="quarter" idx="1"/>
          </p:nvPr>
        </p:nvSpPr>
        <p:spPr>
          <a:xfrm>
            <a:off x="8637989" y="2296902"/>
            <a:ext cx="7108022" cy="8207634"/>
          </a:xfrm>
          <a:prstGeom prst="rect">
            <a:avLst/>
          </a:prstGeom>
          <a:gradFill>
            <a:gsLst>
              <a:gs pos="0">
                <a:srgbClr val="40298C"/>
              </a:gs>
              <a:gs pos="53402">
                <a:srgbClr val="9F5CDE"/>
              </a:gs>
              <a:gs pos="100000">
                <a:srgbClr val="A97BFF"/>
              </a:gs>
            </a:gsLst>
            <a:lin ang="6888723"/>
          </a:gradFill>
          <a:ln w="444500">
            <a:solidFill>
              <a:srgbClr val="FFFFFF"/>
            </a:solidFill>
          </a:ln>
        </p:spPr>
        <p:txBody>
          <a:bodyPr/>
          <a:lstStyle/>
          <a:p>
            <a:pPr/>
            <a:r>
              <a:t>Body Level One</a:t>
            </a:r>
          </a:p>
          <a:p>
            <a:pPr lvl="1"/>
            <a:r>
              <a:t>Body Level Two</a:t>
            </a:r>
          </a:p>
          <a:p>
            <a:pPr lvl="2"/>
            <a:r>
              <a:t>Body Level Three</a:t>
            </a:r>
          </a:p>
          <a:p>
            <a:pPr lvl="3"/>
            <a:r>
              <a:t>Body Level Four</a:t>
            </a:r>
          </a:p>
          <a:p>
            <a:pPr lvl="4"/>
            <a:r>
              <a:t>Body Level Five</a:t>
            </a:r>
          </a:p>
        </p:txBody>
      </p:sp>
      <p:sp>
        <p:nvSpPr>
          <p:cNvPr id="285" name="Drop Image Here.png"/>
          <p:cNvSpPr/>
          <p:nvPr>
            <p:ph type="pic" sz="half" idx="14"/>
          </p:nvPr>
        </p:nvSpPr>
        <p:spPr>
          <a:xfrm>
            <a:off x="8088183" y="2285089"/>
            <a:ext cx="8207634" cy="8207638"/>
          </a:xfrm>
          <a:prstGeom prst="rect">
            <a:avLst/>
          </a:prstGeom>
          <a:ln w="444500">
            <a:solidFill>
              <a:srgbClr val="FFFFFF"/>
            </a:solidFill>
          </a:ln>
        </p:spPr>
        <p:txBody>
          <a:bodyPr lIns="91439" tIns="45719" rIns="91439" bIns="45719" anchor="t">
            <a:noAutofit/>
          </a:bodyPr>
          <a:lstStyle/>
          <a:p>
            <a:pPr/>
          </a:p>
        </p:txBody>
      </p:sp>
      <p:sp>
        <p:nvSpPr>
          <p:cNvPr id="286" name="IRIS"/>
          <p:cNvSpPr txBox="1"/>
          <p:nvPr>
            <p:ph type="body" sz="quarter" idx="15"/>
          </p:nvPr>
        </p:nvSpPr>
        <p:spPr>
          <a:xfrm>
            <a:off x="11827598" y="661193"/>
            <a:ext cx="728807" cy="482604"/>
          </a:xfrm>
          <a:prstGeom prst="rect">
            <a:avLst/>
          </a:prstGeom>
        </p:spPr>
        <p:txBody>
          <a:bodyPr/>
          <a:lstStyle/>
          <a:p>
            <a:pPr>
              <a:defRPr spc="0"/>
            </a:pPr>
          </a:p>
        </p:txBody>
      </p:sp>
      <p:sp>
        <p:nvSpPr>
          <p:cNvPr id="287" name="Save your time"/>
          <p:cNvSpPr txBox="1"/>
          <p:nvPr>
            <p:ph type="body" sz="quarter" idx="16"/>
          </p:nvPr>
        </p:nvSpPr>
        <p:spPr>
          <a:xfrm>
            <a:off x="17157250" y="3312631"/>
            <a:ext cx="2799592" cy="546104"/>
          </a:xfrm>
          <a:prstGeom prst="rect">
            <a:avLst/>
          </a:prstGeom>
        </p:spPr>
        <p:txBody>
          <a:bodyPr/>
          <a:lstStyle/>
          <a:p>
            <a:pPr>
              <a:defRPr spc="0"/>
            </a:pPr>
          </a:p>
        </p:txBody>
      </p:sp>
      <p:sp>
        <p:nvSpPr>
          <p:cNvPr id="288" name="There are many variations of passages…"/>
          <p:cNvSpPr txBox="1"/>
          <p:nvPr>
            <p:ph type="body" sz="quarter" idx="17"/>
          </p:nvPr>
        </p:nvSpPr>
        <p:spPr>
          <a:xfrm>
            <a:off x="17167910" y="4262199"/>
            <a:ext cx="5355878" cy="1381764"/>
          </a:xfrm>
          <a:prstGeom prst="rect">
            <a:avLst/>
          </a:prstGeom>
        </p:spPr>
        <p:txBody>
          <a:bodyPr/>
          <a:lstStyle/>
          <a:p>
            <a:pPr>
              <a:defRPr spc="0"/>
            </a:pPr>
          </a:p>
        </p:txBody>
      </p:sp>
      <p:sp>
        <p:nvSpPr>
          <p:cNvPr id="289" name="Save your time"/>
          <p:cNvSpPr txBox="1"/>
          <p:nvPr>
            <p:ph type="body" sz="quarter" idx="18"/>
          </p:nvPr>
        </p:nvSpPr>
        <p:spPr>
          <a:xfrm>
            <a:off x="17166510" y="7180340"/>
            <a:ext cx="2799592" cy="546104"/>
          </a:xfrm>
          <a:prstGeom prst="rect">
            <a:avLst/>
          </a:prstGeom>
        </p:spPr>
        <p:txBody>
          <a:bodyPr/>
          <a:lstStyle/>
          <a:p>
            <a:pPr>
              <a:defRPr spc="0"/>
            </a:pPr>
          </a:p>
        </p:txBody>
      </p:sp>
      <p:sp>
        <p:nvSpPr>
          <p:cNvPr id="290" name="There are many variations of passages…"/>
          <p:cNvSpPr txBox="1"/>
          <p:nvPr>
            <p:ph type="body" sz="quarter" idx="19"/>
          </p:nvPr>
        </p:nvSpPr>
        <p:spPr>
          <a:xfrm>
            <a:off x="17177171" y="8129906"/>
            <a:ext cx="5355879" cy="1381764"/>
          </a:xfrm>
          <a:prstGeom prst="rect">
            <a:avLst/>
          </a:prstGeom>
        </p:spPr>
        <p:txBody>
          <a:bodyPr/>
          <a:lstStyle/>
          <a:p>
            <a:pPr>
              <a:defRPr spc="0"/>
            </a:pPr>
          </a:p>
        </p:txBody>
      </p:sp>
      <p:sp>
        <p:nvSpPr>
          <p:cNvPr id="291" name="Save your time"/>
          <p:cNvSpPr txBox="1"/>
          <p:nvPr>
            <p:ph type="body" sz="quarter" idx="20"/>
          </p:nvPr>
        </p:nvSpPr>
        <p:spPr>
          <a:xfrm>
            <a:off x="4414582" y="3312631"/>
            <a:ext cx="2799592" cy="546104"/>
          </a:xfrm>
          <a:prstGeom prst="rect">
            <a:avLst/>
          </a:prstGeom>
        </p:spPr>
        <p:txBody>
          <a:bodyPr/>
          <a:lstStyle/>
          <a:p>
            <a:pPr>
              <a:defRPr spc="0"/>
            </a:pPr>
          </a:p>
        </p:txBody>
      </p:sp>
      <p:sp>
        <p:nvSpPr>
          <p:cNvPr id="292" name="There are many variations of passages…"/>
          <p:cNvSpPr txBox="1"/>
          <p:nvPr>
            <p:ph type="body" sz="quarter" idx="21"/>
          </p:nvPr>
        </p:nvSpPr>
        <p:spPr>
          <a:xfrm>
            <a:off x="1870873" y="4262199"/>
            <a:ext cx="5355879" cy="1381764"/>
          </a:xfrm>
          <a:prstGeom prst="rect">
            <a:avLst/>
          </a:prstGeom>
        </p:spPr>
        <p:txBody>
          <a:bodyPr/>
          <a:lstStyle/>
          <a:p>
            <a:pPr>
              <a:defRPr spc="0"/>
            </a:pPr>
          </a:p>
        </p:txBody>
      </p:sp>
      <p:sp>
        <p:nvSpPr>
          <p:cNvPr id="293" name="Save your time"/>
          <p:cNvSpPr txBox="1"/>
          <p:nvPr>
            <p:ph type="body" sz="quarter" idx="22"/>
          </p:nvPr>
        </p:nvSpPr>
        <p:spPr>
          <a:xfrm>
            <a:off x="4414582" y="7180340"/>
            <a:ext cx="2799592" cy="546104"/>
          </a:xfrm>
          <a:prstGeom prst="rect">
            <a:avLst/>
          </a:prstGeom>
        </p:spPr>
        <p:txBody>
          <a:bodyPr/>
          <a:lstStyle/>
          <a:p>
            <a:pPr>
              <a:defRPr spc="0"/>
            </a:pPr>
          </a:p>
        </p:txBody>
      </p:sp>
      <p:sp>
        <p:nvSpPr>
          <p:cNvPr id="294" name="There are many variations of passages…"/>
          <p:cNvSpPr txBox="1"/>
          <p:nvPr>
            <p:ph type="body" sz="quarter" idx="23"/>
          </p:nvPr>
        </p:nvSpPr>
        <p:spPr>
          <a:xfrm>
            <a:off x="1880136" y="8129906"/>
            <a:ext cx="5355877" cy="1381764"/>
          </a:xfrm>
          <a:prstGeom prst="rect">
            <a:avLst/>
          </a:prstGeom>
        </p:spPr>
        <p:txBody>
          <a:bodyPr/>
          <a:lstStyle/>
          <a:p>
            <a:pPr>
              <a:defRPr spc="0"/>
            </a:pPr>
          </a:p>
        </p:txBody>
      </p:sp>
      <p:sp>
        <p:nvSpPr>
          <p:cNvPr id="295" name="Shape"/>
          <p:cNvSpPr/>
          <p:nvPr>
            <p:ph type="body" sz="quarter" idx="24"/>
          </p:nvPr>
        </p:nvSpPr>
        <p:spPr>
          <a:xfrm>
            <a:off x="9759005" y="6075948"/>
            <a:ext cx="815605" cy="711140"/>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96" name="Shape"/>
          <p:cNvSpPr/>
          <p:nvPr>
            <p:ph type="body" sz="quarter" idx="25"/>
          </p:nvPr>
        </p:nvSpPr>
        <p:spPr>
          <a:xfrm>
            <a:off x="13809391" y="6014353"/>
            <a:ext cx="815605" cy="749117"/>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97" name="Shape"/>
          <p:cNvSpPr/>
          <p:nvPr>
            <p:ph type="body" sz="quarter" idx="26"/>
          </p:nvPr>
        </p:nvSpPr>
        <p:spPr>
          <a:xfrm>
            <a:off x="11962183" y="7947056"/>
            <a:ext cx="459635" cy="668358"/>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98" name="Shape"/>
          <p:cNvSpPr/>
          <p:nvPr>
            <p:ph type="body" sz="quarter" idx="27"/>
          </p:nvPr>
        </p:nvSpPr>
        <p:spPr>
          <a:xfrm>
            <a:off x="11784196" y="4186027"/>
            <a:ext cx="815605" cy="659351"/>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299" name="Slide Number"/>
          <p:cNvSpPr txBox="1"/>
          <p:nvPr>
            <p:ph type="sldNum" sz="quarter" idx="2"/>
          </p:nvPr>
        </p:nvSpPr>
        <p:spPr>
          <a:xfrm>
            <a:off x="23309409" y="667400"/>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rvice slide (4)">
    <p:spTree>
      <p:nvGrpSpPr>
        <p:cNvPr id="1" name=""/>
        <p:cNvGrpSpPr/>
        <p:nvPr/>
      </p:nvGrpSpPr>
      <p:grpSpPr>
        <a:xfrm>
          <a:off x="0" y="0"/>
          <a:ext cx="0" cy="0"/>
          <a:chOff x="0" y="0"/>
          <a:chExt cx="0" cy="0"/>
        </a:xfrm>
      </p:grpSpPr>
      <p:sp>
        <p:nvSpPr>
          <p:cNvPr id="306" name="Drop Image Here.png"/>
          <p:cNvSpPr/>
          <p:nvPr>
            <p:ph type="pic" sz="quarter" idx="13"/>
          </p:nvPr>
        </p:nvSpPr>
        <p:spPr>
          <a:xfrm>
            <a:off x="1791504" y="1759891"/>
            <a:ext cx="6934204" cy="5080004"/>
          </a:xfrm>
          <a:prstGeom prst="rect">
            <a:avLst/>
          </a:prstGeom>
        </p:spPr>
        <p:txBody>
          <a:bodyPr lIns="91439" tIns="45719" rIns="91439" bIns="45719" anchor="t">
            <a:noAutofit/>
          </a:bodyPr>
          <a:lstStyle/>
          <a:p>
            <a:pPr/>
          </a:p>
        </p:txBody>
      </p:sp>
      <p:sp>
        <p:nvSpPr>
          <p:cNvPr id="307" name="Drop Image Here.png"/>
          <p:cNvSpPr/>
          <p:nvPr>
            <p:ph type="pic" sz="quarter" idx="14"/>
          </p:nvPr>
        </p:nvSpPr>
        <p:spPr>
          <a:xfrm>
            <a:off x="8723034" y="6830999"/>
            <a:ext cx="6934201" cy="5080004"/>
          </a:xfrm>
          <a:prstGeom prst="rect">
            <a:avLst/>
          </a:prstGeom>
        </p:spPr>
        <p:txBody>
          <a:bodyPr lIns="91439" tIns="45719" rIns="91439" bIns="45719" anchor="t">
            <a:noAutofit/>
          </a:bodyPr>
          <a:lstStyle/>
          <a:p>
            <a:pPr/>
          </a:p>
        </p:txBody>
      </p:sp>
      <p:sp>
        <p:nvSpPr>
          <p:cNvPr id="308" name="Drop Image Here.png"/>
          <p:cNvSpPr/>
          <p:nvPr>
            <p:ph type="pic" sz="quarter" idx="15"/>
          </p:nvPr>
        </p:nvSpPr>
        <p:spPr>
          <a:xfrm>
            <a:off x="15658295" y="1759891"/>
            <a:ext cx="6934204" cy="5080006"/>
          </a:xfrm>
          <a:prstGeom prst="rect">
            <a:avLst/>
          </a:prstGeom>
        </p:spPr>
        <p:txBody>
          <a:bodyPr lIns="91439" tIns="45719" rIns="91439" bIns="45719" anchor="t">
            <a:noAutofit/>
          </a:bodyPr>
          <a:lstStyle/>
          <a:p>
            <a:pPr/>
          </a:p>
        </p:txBody>
      </p:sp>
      <p:sp>
        <p:nvSpPr>
          <p:cNvPr id="309" name="Body Level One…"/>
          <p:cNvSpPr txBox="1"/>
          <p:nvPr>
            <p:ph type="body" sz="quarter" idx="1"/>
          </p:nvPr>
        </p:nvSpPr>
        <p:spPr>
          <a:xfrm>
            <a:off x="9527823" y="3085650"/>
            <a:ext cx="2458214" cy="546105"/>
          </a:xfrm>
          <a:prstGeom prst="rect">
            <a:avLst/>
          </a:prstGeom>
        </p:spPr>
        <p:txBody>
          <a:bodyPr/>
          <a:lstStyle>
            <a:lvl1pPr marL="0" indent="0">
              <a:lnSpc>
                <a:spcPct val="90000"/>
              </a:lnSpc>
              <a:spcBef>
                <a:spcPts val="0"/>
              </a:spcBef>
              <a:buSzTx/>
              <a:buNone/>
              <a:defRPr b="1" spc="0" sz="3000">
                <a:solidFill>
                  <a:srgbClr val="44474F"/>
                </a:solidFill>
                <a:latin typeface="Raleway"/>
                <a:ea typeface="Raleway"/>
                <a:cs typeface="Raleway"/>
                <a:sym typeface="Raleway"/>
              </a:defRPr>
            </a:lvl1pPr>
            <a:lvl2pPr marL="1001344" indent="-366344">
              <a:lnSpc>
                <a:spcPct val="90000"/>
              </a:lnSpc>
              <a:spcBef>
                <a:spcPts val="0"/>
              </a:spcBef>
              <a:defRPr b="1" spc="0" sz="3000">
                <a:solidFill>
                  <a:srgbClr val="44474F"/>
                </a:solidFill>
                <a:latin typeface="Raleway"/>
                <a:ea typeface="Raleway"/>
                <a:cs typeface="Raleway"/>
                <a:sym typeface="Raleway"/>
              </a:defRPr>
            </a:lvl2pPr>
            <a:lvl3pPr marL="1636345" indent="-366344">
              <a:lnSpc>
                <a:spcPct val="90000"/>
              </a:lnSpc>
              <a:spcBef>
                <a:spcPts val="0"/>
              </a:spcBef>
              <a:defRPr b="1" spc="0" sz="3000">
                <a:solidFill>
                  <a:srgbClr val="44474F"/>
                </a:solidFill>
                <a:latin typeface="Raleway"/>
                <a:ea typeface="Raleway"/>
                <a:cs typeface="Raleway"/>
                <a:sym typeface="Raleway"/>
              </a:defRPr>
            </a:lvl3pPr>
            <a:lvl4pPr marL="2271345" indent="-366345">
              <a:lnSpc>
                <a:spcPct val="90000"/>
              </a:lnSpc>
              <a:spcBef>
                <a:spcPts val="0"/>
              </a:spcBef>
              <a:defRPr b="1" spc="0" sz="3000">
                <a:solidFill>
                  <a:srgbClr val="44474F"/>
                </a:solidFill>
                <a:latin typeface="Raleway"/>
                <a:ea typeface="Raleway"/>
                <a:cs typeface="Raleway"/>
                <a:sym typeface="Raleway"/>
              </a:defRPr>
            </a:lvl4pPr>
            <a:lvl5pPr marL="2906345" indent="-366345">
              <a:lnSpc>
                <a:spcPct val="90000"/>
              </a:lnSpc>
              <a:spcBef>
                <a:spcPts val="0"/>
              </a:spcBef>
              <a:defRPr b="1" spc="0" sz="3000">
                <a:solidFill>
                  <a:srgbClr val="44474F"/>
                </a:solidFill>
                <a:latin typeface="Raleway"/>
                <a:ea typeface="Raleway"/>
                <a:cs typeface="Raleway"/>
                <a:sym typeface="Raleway"/>
              </a:defRPr>
            </a:lvl5pPr>
          </a:lstStyle>
          <a:p>
            <a:pPr/>
            <a:r>
              <a:t>Body Level One</a:t>
            </a:r>
          </a:p>
          <a:p>
            <a:pPr lvl="1"/>
            <a:r>
              <a:t>Body Level Two</a:t>
            </a:r>
          </a:p>
          <a:p>
            <a:pPr lvl="2"/>
            <a:r>
              <a:t>Body Level Three</a:t>
            </a:r>
          </a:p>
          <a:p>
            <a:pPr lvl="3"/>
            <a:r>
              <a:t>Body Level Four</a:t>
            </a:r>
          </a:p>
          <a:p>
            <a:pPr lvl="4"/>
            <a:r>
              <a:t>Body Level Five</a:t>
            </a:r>
          </a:p>
        </p:txBody>
      </p:sp>
      <p:sp>
        <p:nvSpPr>
          <p:cNvPr id="310" name="There are many variations of passages…"/>
          <p:cNvSpPr txBox="1"/>
          <p:nvPr>
            <p:ph type="body" sz="quarter" idx="16"/>
          </p:nvPr>
        </p:nvSpPr>
        <p:spPr>
          <a:xfrm>
            <a:off x="9540523" y="4178093"/>
            <a:ext cx="5355878" cy="1381764"/>
          </a:xfrm>
          <a:prstGeom prst="rect">
            <a:avLst/>
          </a:prstGeom>
        </p:spPr>
        <p:txBody>
          <a:bodyPr anchor="t"/>
          <a:lstStyle/>
          <a:p>
            <a:pPr>
              <a:defRPr spc="0"/>
            </a:pPr>
          </a:p>
        </p:txBody>
      </p:sp>
      <p:sp>
        <p:nvSpPr>
          <p:cNvPr id="311" name="Save your time"/>
          <p:cNvSpPr txBox="1"/>
          <p:nvPr>
            <p:ph type="body" sz="quarter" idx="17"/>
          </p:nvPr>
        </p:nvSpPr>
        <p:spPr>
          <a:xfrm>
            <a:off x="16842218" y="8156757"/>
            <a:ext cx="2799592" cy="546104"/>
          </a:xfrm>
          <a:prstGeom prst="rect">
            <a:avLst/>
          </a:prstGeom>
        </p:spPr>
        <p:txBody>
          <a:bodyPr/>
          <a:lstStyle/>
          <a:p>
            <a:pPr>
              <a:defRPr spc="0"/>
            </a:pPr>
          </a:p>
        </p:txBody>
      </p:sp>
      <p:sp>
        <p:nvSpPr>
          <p:cNvPr id="312" name="There are many variations of passages…"/>
          <p:cNvSpPr txBox="1"/>
          <p:nvPr>
            <p:ph type="body" sz="quarter" idx="18"/>
          </p:nvPr>
        </p:nvSpPr>
        <p:spPr>
          <a:xfrm>
            <a:off x="16854918" y="9249199"/>
            <a:ext cx="5355879" cy="1381762"/>
          </a:xfrm>
          <a:prstGeom prst="rect">
            <a:avLst/>
          </a:prstGeom>
        </p:spPr>
        <p:txBody>
          <a:bodyPr anchor="t"/>
          <a:lstStyle/>
          <a:p>
            <a:pPr>
              <a:defRPr spc="0"/>
            </a:pPr>
          </a:p>
        </p:txBody>
      </p:sp>
      <p:sp>
        <p:nvSpPr>
          <p:cNvPr id="313" name="System optimize"/>
          <p:cNvSpPr txBox="1"/>
          <p:nvPr>
            <p:ph type="body" sz="quarter" idx="19"/>
          </p:nvPr>
        </p:nvSpPr>
        <p:spPr>
          <a:xfrm>
            <a:off x="2209694" y="8156757"/>
            <a:ext cx="3133349" cy="546104"/>
          </a:xfrm>
          <a:prstGeom prst="rect">
            <a:avLst/>
          </a:prstGeom>
        </p:spPr>
        <p:txBody>
          <a:bodyPr/>
          <a:lstStyle/>
          <a:p>
            <a:pPr>
              <a:defRPr spc="0"/>
            </a:pPr>
          </a:p>
        </p:txBody>
      </p:sp>
      <p:sp>
        <p:nvSpPr>
          <p:cNvPr id="314" name="There are many variations of passages…"/>
          <p:cNvSpPr txBox="1"/>
          <p:nvPr>
            <p:ph type="body" sz="quarter" idx="20"/>
          </p:nvPr>
        </p:nvSpPr>
        <p:spPr>
          <a:xfrm>
            <a:off x="2222394" y="9249199"/>
            <a:ext cx="5355882" cy="1381762"/>
          </a:xfrm>
          <a:prstGeom prst="rect">
            <a:avLst/>
          </a:prstGeom>
        </p:spPr>
        <p:txBody>
          <a:bodyPr anchor="t"/>
          <a:lstStyle/>
          <a:p>
            <a:pPr>
              <a:defRPr spc="0"/>
            </a:pPr>
          </a:p>
        </p:txBody>
      </p:sp>
      <p:sp>
        <p:nvSpPr>
          <p:cNvPr id="315" name="Shape"/>
          <p:cNvSpPr/>
          <p:nvPr>
            <p:ph type="body" sz="quarter" idx="21"/>
          </p:nvPr>
        </p:nvSpPr>
        <p:spPr>
          <a:xfrm>
            <a:off x="10645691" y="8022749"/>
            <a:ext cx="3092621" cy="2696501"/>
          </a:xfrm>
          <a:prstGeom prst="rect">
            <a:avLst/>
          </a:prstGeom>
          <a:solidFill>
            <a:srgbClr val="FFFFFF"/>
          </a:solidFill>
          <a:effectLst>
            <a:outerShdw sx="100000" sy="100000" kx="0" ky="0" algn="b" rotWithShape="0" blurRad="165100" dist="120225" dir="2705541">
              <a:srgbClr val="A6AAA9">
                <a:alpha val="34383"/>
              </a:srgbClr>
            </a:outerShdw>
          </a:effectLst>
        </p:spPr>
        <p:txBody>
          <a:bodyPr lIns="45718" tIns="45718" rIns="45718" bIns="45718"/>
          <a:lstStyle/>
          <a:p>
            <a:pPr>
              <a:defRPr spc="0"/>
            </a:pPr>
          </a:p>
        </p:txBody>
      </p:sp>
      <p:sp>
        <p:nvSpPr>
          <p:cNvPr id="316" name="Shape"/>
          <p:cNvSpPr/>
          <p:nvPr>
            <p:ph type="body" sz="quarter" idx="22"/>
          </p:nvPr>
        </p:nvSpPr>
        <p:spPr>
          <a:xfrm>
            <a:off x="4017721" y="3160170"/>
            <a:ext cx="2481766" cy="2279449"/>
          </a:xfrm>
          <a:prstGeom prst="rect">
            <a:avLst/>
          </a:prstGeom>
          <a:solidFill>
            <a:srgbClr val="FFFFFF"/>
          </a:solidFill>
          <a:effectLst>
            <a:outerShdw sx="100000" sy="100000" kx="0" ky="0" algn="b" rotWithShape="0" blurRad="165100" dist="120225" dir="2705541">
              <a:srgbClr val="A6AAA9">
                <a:alpha val="34383"/>
              </a:srgbClr>
            </a:outerShdw>
          </a:effectLst>
        </p:spPr>
        <p:txBody>
          <a:bodyPr lIns="45718" tIns="45718" rIns="45718" bIns="45718"/>
          <a:lstStyle/>
          <a:p>
            <a:pPr>
              <a:defRPr spc="0"/>
            </a:pPr>
          </a:p>
        </p:txBody>
      </p:sp>
      <p:sp>
        <p:nvSpPr>
          <p:cNvPr id="317" name="Shape"/>
          <p:cNvSpPr/>
          <p:nvPr>
            <p:ph type="body" sz="quarter" idx="23"/>
          </p:nvPr>
        </p:nvSpPr>
        <p:spPr>
          <a:xfrm>
            <a:off x="18198193" y="2951639"/>
            <a:ext cx="1854408" cy="2696506"/>
          </a:xfrm>
          <a:prstGeom prst="rect">
            <a:avLst/>
          </a:prstGeom>
          <a:solidFill>
            <a:srgbClr val="FFFFFF"/>
          </a:solidFill>
          <a:effectLst>
            <a:outerShdw sx="100000" sy="100000" kx="0" ky="0" algn="b" rotWithShape="0" blurRad="165100" dist="120225" dir="2705541">
              <a:srgbClr val="A6AAA9">
                <a:alpha val="34383"/>
              </a:srgbClr>
            </a:outerShdw>
          </a:effectLst>
        </p:spPr>
        <p:txBody>
          <a:bodyPr lIns="45718" tIns="45718" rIns="45718" bIns="45718"/>
          <a:lstStyle/>
          <a:p>
            <a:pPr>
              <a:defRPr spc="0"/>
            </a:pPr>
          </a:p>
        </p:txBody>
      </p:sp>
      <p:sp>
        <p:nvSpPr>
          <p:cNvPr id="318" name="Slide Number"/>
          <p:cNvSpPr txBox="1"/>
          <p:nvPr>
            <p:ph type="sldNum" sz="quarter" idx="2"/>
          </p:nvPr>
        </p:nvSpPr>
        <p:spPr>
          <a:xfrm>
            <a:off x="99826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rvice slide (8)">
    <p:spTree>
      <p:nvGrpSpPr>
        <p:cNvPr id="1" name=""/>
        <p:cNvGrpSpPr/>
        <p:nvPr/>
      </p:nvGrpSpPr>
      <p:grpSpPr>
        <a:xfrm>
          <a:off x="0" y="0"/>
          <a:ext cx="0" cy="0"/>
          <a:chOff x="0" y="0"/>
          <a:chExt cx="0" cy="0"/>
        </a:xfrm>
      </p:grpSpPr>
      <p:sp>
        <p:nvSpPr>
          <p:cNvPr id="325" name="Body Level One…"/>
          <p:cNvSpPr txBox="1"/>
          <p:nvPr>
            <p:ph type="body" sz="quarter" idx="1"/>
          </p:nvPr>
        </p:nvSpPr>
        <p:spPr>
          <a:xfrm>
            <a:off x="1859938" y="3818709"/>
            <a:ext cx="3224407" cy="546104"/>
          </a:xfrm>
          <a:prstGeom prst="rect">
            <a:avLst/>
          </a:prstGeom>
        </p:spPr>
        <p:txBody>
          <a:bodyPr/>
          <a:lstStyle>
            <a:lvl1pPr marL="0" indent="0">
              <a:lnSpc>
                <a:spcPct val="90000"/>
              </a:lnSpc>
              <a:spcBef>
                <a:spcPts val="0"/>
              </a:spcBef>
              <a:buSzTx/>
              <a:buNone/>
              <a:defRPr b="1" spc="0" sz="3000">
                <a:solidFill>
                  <a:srgbClr val="44474F"/>
                </a:solidFill>
                <a:latin typeface="Raleway"/>
                <a:ea typeface="Raleway"/>
                <a:cs typeface="Raleway"/>
                <a:sym typeface="Raleway"/>
              </a:defRPr>
            </a:lvl1pPr>
            <a:lvl2pPr marL="1001344" indent="-366344">
              <a:lnSpc>
                <a:spcPct val="90000"/>
              </a:lnSpc>
              <a:spcBef>
                <a:spcPts val="0"/>
              </a:spcBef>
              <a:defRPr b="1" spc="0" sz="3000">
                <a:solidFill>
                  <a:srgbClr val="44474F"/>
                </a:solidFill>
                <a:latin typeface="Raleway"/>
                <a:ea typeface="Raleway"/>
                <a:cs typeface="Raleway"/>
                <a:sym typeface="Raleway"/>
              </a:defRPr>
            </a:lvl2pPr>
            <a:lvl3pPr marL="1636345" indent="-366344">
              <a:lnSpc>
                <a:spcPct val="90000"/>
              </a:lnSpc>
              <a:spcBef>
                <a:spcPts val="0"/>
              </a:spcBef>
              <a:defRPr b="1" spc="0" sz="3000">
                <a:solidFill>
                  <a:srgbClr val="44474F"/>
                </a:solidFill>
                <a:latin typeface="Raleway"/>
                <a:ea typeface="Raleway"/>
                <a:cs typeface="Raleway"/>
                <a:sym typeface="Raleway"/>
              </a:defRPr>
            </a:lvl3pPr>
            <a:lvl4pPr marL="2271345" indent="-366345">
              <a:lnSpc>
                <a:spcPct val="90000"/>
              </a:lnSpc>
              <a:spcBef>
                <a:spcPts val="0"/>
              </a:spcBef>
              <a:defRPr b="1" spc="0" sz="3000">
                <a:solidFill>
                  <a:srgbClr val="44474F"/>
                </a:solidFill>
                <a:latin typeface="Raleway"/>
                <a:ea typeface="Raleway"/>
                <a:cs typeface="Raleway"/>
                <a:sym typeface="Raleway"/>
              </a:defRPr>
            </a:lvl4pPr>
            <a:lvl5pPr marL="2906345" indent="-366345">
              <a:lnSpc>
                <a:spcPct val="90000"/>
              </a:lnSpc>
              <a:spcBef>
                <a:spcPts val="0"/>
              </a:spcBef>
              <a:defRPr b="1" spc="0" sz="3000">
                <a:solidFill>
                  <a:srgbClr val="44474F"/>
                </a:solidFill>
                <a:latin typeface="Raleway"/>
                <a:ea typeface="Raleway"/>
                <a:cs typeface="Raleway"/>
                <a:sym typeface="Raleway"/>
              </a:defRPr>
            </a:lvl5pPr>
          </a:lstStyle>
          <a:p>
            <a:pPr/>
            <a:r>
              <a:t>Body Level One</a:t>
            </a:r>
          </a:p>
          <a:p>
            <a:pPr lvl="1"/>
            <a:r>
              <a:t>Body Level Two</a:t>
            </a:r>
          </a:p>
          <a:p>
            <a:pPr lvl="2"/>
            <a:r>
              <a:t>Body Level Three</a:t>
            </a:r>
          </a:p>
          <a:p>
            <a:pPr lvl="3"/>
            <a:r>
              <a:t>Body Level Four</a:t>
            </a:r>
          </a:p>
          <a:p>
            <a:pPr lvl="4"/>
            <a:r>
              <a:t>Body Level Five</a:t>
            </a:r>
          </a:p>
        </p:txBody>
      </p:sp>
      <p:sp>
        <p:nvSpPr>
          <p:cNvPr id="326" name="There are many variations of passages…"/>
          <p:cNvSpPr txBox="1"/>
          <p:nvPr>
            <p:ph type="body" sz="quarter" idx="13"/>
          </p:nvPr>
        </p:nvSpPr>
        <p:spPr>
          <a:xfrm>
            <a:off x="1877709" y="4768277"/>
            <a:ext cx="5355882" cy="1381764"/>
          </a:xfrm>
          <a:prstGeom prst="rect">
            <a:avLst/>
          </a:prstGeom>
        </p:spPr>
        <p:txBody>
          <a:bodyPr/>
          <a:lstStyle/>
          <a:p>
            <a:pPr>
              <a:defRPr spc="0"/>
            </a:pPr>
          </a:p>
        </p:txBody>
      </p:sp>
      <p:sp>
        <p:nvSpPr>
          <p:cNvPr id="327" name="Data storage"/>
          <p:cNvSpPr txBox="1"/>
          <p:nvPr>
            <p:ph type="body" sz="quarter" idx="14"/>
          </p:nvPr>
        </p:nvSpPr>
        <p:spPr>
          <a:xfrm>
            <a:off x="9579195" y="3818709"/>
            <a:ext cx="2458217" cy="546104"/>
          </a:xfrm>
          <a:prstGeom prst="rect">
            <a:avLst/>
          </a:prstGeom>
        </p:spPr>
        <p:txBody>
          <a:bodyPr/>
          <a:lstStyle/>
          <a:p>
            <a:pPr>
              <a:defRPr spc="0"/>
            </a:pPr>
          </a:p>
        </p:txBody>
      </p:sp>
      <p:sp>
        <p:nvSpPr>
          <p:cNvPr id="328" name="There are many variations of passages…"/>
          <p:cNvSpPr txBox="1"/>
          <p:nvPr>
            <p:ph type="body" sz="quarter" idx="15"/>
          </p:nvPr>
        </p:nvSpPr>
        <p:spPr>
          <a:xfrm>
            <a:off x="9583887" y="4768277"/>
            <a:ext cx="5355879" cy="1381764"/>
          </a:xfrm>
          <a:prstGeom prst="rect">
            <a:avLst/>
          </a:prstGeom>
        </p:spPr>
        <p:txBody>
          <a:bodyPr/>
          <a:lstStyle/>
          <a:p>
            <a:pPr>
              <a:defRPr spc="0"/>
            </a:pPr>
          </a:p>
        </p:txBody>
      </p:sp>
      <p:sp>
        <p:nvSpPr>
          <p:cNvPr id="329" name="Save your time"/>
          <p:cNvSpPr txBox="1"/>
          <p:nvPr>
            <p:ph type="body" sz="quarter" idx="16"/>
          </p:nvPr>
        </p:nvSpPr>
        <p:spPr>
          <a:xfrm>
            <a:off x="17274711" y="3818709"/>
            <a:ext cx="2799592" cy="546104"/>
          </a:xfrm>
          <a:prstGeom prst="rect">
            <a:avLst/>
          </a:prstGeom>
        </p:spPr>
        <p:txBody>
          <a:bodyPr/>
          <a:lstStyle/>
          <a:p>
            <a:pPr>
              <a:defRPr spc="0"/>
            </a:pPr>
          </a:p>
        </p:txBody>
      </p:sp>
      <p:sp>
        <p:nvSpPr>
          <p:cNvPr id="330" name="There are many variations of passages…"/>
          <p:cNvSpPr txBox="1"/>
          <p:nvPr>
            <p:ph type="body" sz="quarter" idx="17"/>
          </p:nvPr>
        </p:nvSpPr>
        <p:spPr>
          <a:xfrm>
            <a:off x="17285371" y="4768277"/>
            <a:ext cx="5355879" cy="1381764"/>
          </a:xfrm>
          <a:prstGeom prst="rect">
            <a:avLst/>
          </a:prstGeom>
        </p:spPr>
        <p:txBody>
          <a:bodyPr/>
          <a:lstStyle/>
          <a:p>
            <a:pPr>
              <a:defRPr spc="0"/>
            </a:pPr>
          </a:p>
        </p:txBody>
      </p:sp>
      <p:sp>
        <p:nvSpPr>
          <p:cNvPr id="331" name="Polygon"/>
          <p:cNvSpPr/>
          <p:nvPr>
            <p:ph type="body" sz="quarter" idx="18"/>
          </p:nvPr>
        </p:nvSpPr>
        <p:spPr>
          <a:xfrm>
            <a:off x="1915947" y="1621139"/>
            <a:ext cx="1527675" cy="1764004"/>
          </a:xfrm>
          <a:prstGeom prst="rect">
            <a:avLst/>
          </a:prstGeom>
          <a:gradFill>
            <a:gsLst>
              <a:gs pos="0">
                <a:srgbClr val="35588E"/>
              </a:gs>
              <a:gs pos="48738">
                <a:srgbClr val="0E7CED"/>
              </a:gs>
              <a:gs pos="100000">
                <a:srgbClr val="0071FF"/>
              </a:gs>
            </a:gsLst>
            <a:lin ang="6888723"/>
          </a:gradFill>
          <a:effectLst>
            <a:outerShdw sx="100000" sy="100000" kx="0" ky="0" algn="b" rotWithShape="0" blurRad="165100" dist="120225" dir="2705541">
              <a:srgbClr val="A6AAA9">
                <a:alpha val="17801"/>
              </a:srgbClr>
            </a:outerShdw>
          </a:effectLst>
        </p:spPr>
        <p:txBody>
          <a:bodyPr/>
          <a:lstStyle/>
          <a:p>
            <a:pPr>
              <a:defRPr spc="0"/>
            </a:pPr>
          </a:p>
        </p:txBody>
      </p:sp>
      <p:sp>
        <p:nvSpPr>
          <p:cNvPr id="332" name="Polygon"/>
          <p:cNvSpPr/>
          <p:nvPr>
            <p:ph type="body" sz="quarter" idx="19"/>
          </p:nvPr>
        </p:nvSpPr>
        <p:spPr>
          <a:xfrm>
            <a:off x="9657887" y="1621139"/>
            <a:ext cx="1527674" cy="1764004"/>
          </a:xfrm>
          <a:prstGeom prst="rect">
            <a:avLst/>
          </a:prstGeom>
          <a:gradFill>
            <a:gsLst>
              <a:gs pos="0">
                <a:srgbClr val="C05D76"/>
              </a:gs>
              <a:gs pos="53402">
                <a:srgbClr val="F18882"/>
              </a:gs>
              <a:gs pos="100000">
                <a:srgbClr val="EE7290"/>
              </a:gs>
            </a:gsLst>
            <a:lin ang="6888723"/>
          </a:gradFill>
          <a:effectLst>
            <a:outerShdw sx="100000" sy="100000" kx="0" ky="0" algn="b" rotWithShape="0" blurRad="165100" dist="120225" dir="2705541">
              <a:srgbClr val="A6AAA9">
                <a:alpha val="17801"/>
              </a:srgbClr>
            </a:outerShdw>
          </a:effectLst>
        </p:spPr>
        <p:txBody>
          <a:bodyPr/>
          <a:lstStyle/>
          <a:p>
            <a:pPr>
              <a:defRPr spc="0"/>
            </a:pPr>
          </a:p>
        </p:txBody>
      </p:sp>
      <p:sp>
        <p:nvSpPr>
          <p:cNvPr id="333" name="Polygon"/>
          <p:cNvSpPr/>
          <p:nvPr>
            <p:ph type="body" sz="quarter" idx="20"/>
          </p:nvPr>
        </p:nvSpPr>
        <p:spPr>
          <a:xfrm>
            <a:off x="17344332" y="1621139"/>
            <a:ext cx="1527675" cy="1764004"/>
          </a:xfrm>
          <a:prstGeom prst="rect">
            <a:avLst/>
          </a:prstGeom>
          <a:gradFill>
            <a:gsLst>
              <a:gs pos="0">
                <a:srgbClr val="F9CF4E"/>
              </a:gs>
              <a:gs pos="48335">
                <a:srgbClr val="E7B93D"/>
              </a:gs>
              <a:gs pos="100000">
                <a:srgbClr val="D5A32C"/>
              </a:gs>
            </a:gsLst>
            <a:lin ang="6888723"/>
          </a:gradFill>
          <a:effectLst>
            <a:outerShdw sx="100000" sy="100000" kx="0" ky="0" algn="b" rotWithShape="0" blurRad="165100" dist="120225" dir="2705541">
              <a:srgbClr val="A6AAA9">
                <a:alpha val="17801"/>
              </a:srgbClr>
            </a:outerShdw>
          </a:effectLst>
        </p:spPr>
        <p:txBody>
          <a:bodyPr/>
          <a:lstStyle/>
          <a:p>
            <a:pPr>
              <a:defRPr spc="0"/>
            </a:pPr>
          </a:p>
        </p:txBody>
      </p:sp>
      <p:sp>
        <p:nvSpPr>
          <p:cNvPr id="334" name="System optimize"/>
          <p:cNvSpPr txBox="1"/>
          <p:nvPr>
            <p:ph type="body" sz="quarter" idx="21"/>
          </p:nvPr>
        </p:nvSpPr>
        <p:spPr>
          <a:xfrm>
            <a:off x="1859938" y="9683522"/>
            <a:ext cx="3224408" cy="546104"/>
          </a:xfrm>
          <a:prstGeom prst="rect">
            <a:avLst/>
          </a:prstGeom>
        </p:spPr>
        <p:txBody>
          <a:bodyPr/>
          <a:lstStyle/>
          <a:p>
            <a:pPr>
              <a:defRPr spc="0"/>
            </a:pPr>
          </a:p>
        </p:txBody>
      </p:sp>
      <p:sp>
        <p:nvSpPr>
          <p:cNvPr id="335" name="There are many variations of passages…"/>
          <p:cNvSpPr txBox="1"/>
          <p:nvPr>
            <p:ph type="body" sz="quarter" idx="22"/>
          </p:nvPr>
        </p:nvSpPr>
        <p:spPr>
          <a:xfrm>
            <a:off x="1877709" y="10633088"/>
            <a:ext cx="5355882" cy="1381764"/>
          </a:xfrm>
          <a:prstGeom prst="rect">
            <a:avLst/>
          </a:prstGeom>
        </p:spPr>
        <p:txBody>
          <a:bodyPr/>
          <a:lstStyle/>
          <a:p>
            <a:pPr>
              <a:defRPr spc="0"/>
            </a:pPr>
          </a:p>
        </p:txBody>
      </p:sp>
      <p:sp>
        <p:nvSpPr>
          <p:cNvPr id="336" name="Data storage"/>
          <p:cNvSpPr txBox="1"/>
          <p:nvPr>
            <p:ph type="body" sz="quarter" idx="23"/>
          </p:nvPr>
        </p:nvSpPr>
        <p:spPr>
          <a:xfrm>
            <a:off x="9579195" y="9683522"/>
            <a:ext cx="2458217" cy="546104"/>
          </a:xfrm>
          <a:prstGeom prst="rect">
            <a:avLst/>
          </a:prstGeom>
        </p:spPr>
        <p:txBody>
          <a:bodyPr/>
          <a:lstStyle/>
          <a:p>
            <a:pPr>
              <a:defRPr spc="0"/>
            </a:pPr>
          </a:p>
        </p:txBody>
      </p:sp>
      <p:sp>
        <p:nvSpPr>
          <p:cNvPr id="337" name="There are many variations of passages…"/>
          <p:cNvSpPr txBox="1"/>
          <p:nvPr>
            <p:ph type="body" sz="quarter" idx="24"/>
          </p:nvPr>
        </p:nvSpPr>
        <p:spPr>
          <a:xfrm>
            <a:off x="9583887" y="10633088"/>
            <a:ext cx="5355878" cy="1381764"/>
          </a:xfrm>
          <a:prstGeom prst="rect">
            <a:avLst/>
          </a:prstGeom>
        </p:spPr>
        <p:txBody>
          <a:bodyPr/>
          <a:lstStyle/>
          <a:p>
            <a:pPr>
              <a:defRPr spc="0"/>
            </a:pPr>
          </a:p>
        </p:txBody>
      </p:sp>
      <p:sp>
        <p:nvSpPr>
          <p:cNvPr id="338" name="Save your time"/>
          <p:cNvSpPr txBox="1"/>
          <p:nvPr>
            <p:ph type="body" sz="quarter" idx="25"/>
          </p:nvPr>
        </p:nvSpPr>
        <p:spPr>
          <a:xfrm>
            <a:off x="17274711" y="9683522"/>
            <a:ext cx="2799592" cy="546104"/>
          </a:xfrm>
          <a:prstGeom prst="rect">
            <a:avLst/>
          </a:prstGeom>
        </p:spPr>
        <p:txBody>
          <a:bodyPr/>
          <a:lstStyle/>
          <a:p>
            <a:pPr>
              <a:defRPr spc="0"/>
            </a:pPr>
          </a:p>
        </p:txBody>
      </p:sp>
      <p:sp>
        <p:nvSpPr>
          <p:cNvPr id="339" name="There are many variations of passages…"/>
          <p:cNvSpPr txBox="1"/>
          <p:nvPr>
            <p:ph type="body" sz="quarter" idx="26"/>
          </p:nvPr>
        </p:nvSpPr>
        <p:spPr>
          <a:xfrm>
            <a:off x="17285371" y="10633088"/>
            <a:ext cx="5355879" cy="1381764"/>
          </a:xfrm>
          <a:prstGeom prst="rect">
            <a:avLst/>
          </a:prstGeom>
        </p:spPr>
        <p:txBody>
          <a:bodyPr/>
          <a:lstStyle/>
          <a:p>
            <a:pPr>
              <a:defRPr spc="0"/>
            </a:pPr>
          </a:p>
        </p:txBody>
      </p:sp>
      <p:sp>
        <p:nvSpPr>
          <p:cNvPr id="340" name="Polygon"/>
          <p:cNvSpPr/>
          <p:nvPr>
            <p:ph type="body" sz="quarter" idx="27"/>
          </p:nvPr>
        </p:nvSpPr>
        <p:spPr>
          <a:xfrm>
            <a:off x="1915947" y="7485952"/>
            <a:ext cx="1527675" cy="1764005"/>
          </a:xfrm>
          <a:prstGeom prst="rect">
            <a:avLst/>
          </a:prstGeom>
          <a:gradFill>
            <a:gsLst>
              <a:gs pos="0">
                <a:srgbClr val="F28C31"/>
              </a:gs>
              <a:gs pos="48335">
                <a:srgbClr val="F28A59"/>
              </a:gs>
              <a:gs pos="100000">
                <a:srgbClr val="F18882"/>
              </a:gs>
            </a:gsLst>
            <a:lin ang="6888723"/>
          </a:gradFill>
          <a:effectLst>
            <a:outerShdw sx="100000" sy="100000" kx="0" ky="0" algn="b" rotWithShape="0" blurRad="165100" dist="120225" dir="2705541">
              <a:srgbClr val="A6AAA9">
                <a:alpha val="17801"/>
              </a:srgbClr>
            </a:outerShdw>
          </a:effectLst>
        </p:spPr>
        <p:txBody>
          <a:bodyPr/>
          <a:lstStyle/>
          <a:p>
            <a:pPr>
              <a:defRPr spc="0"/>
            </a:pPr>
          </a:p>
        </p:txBody>
      </p:sp>
      <p:sp>
        <p:nvSpPr>
          <p:cNvPr id="341" name="Polygon"/>
          <p:cNvSpPr/>
          <p:nvPr>
            <p:ph type="body" sz="quarter" idx="28"/>
          </p:nvPr>
        </p:nvSpPr>
        <p:spPr>
          <a:xfrm>
            <a:off x="9657887" y="7485952"/>
            <a:ext cx="1527674" cy="1764005"/>
          </a:xfrm>
          <a:prstGeom prst="rect">
            <a:avLst/>
          </a:prstGeom>
          <a:gradFill>
            <a:gsLst>
              <a:gs pos="0">
                <a:srgbClr val="29F26A"/>
              </a:gs>
              <a:gs pos="100000">
                <a:srgbClr val="42BCF2"/>
              </a:gs>
            </a:gsLst>
            <a:lin ang="6888723"/>
          </a:gradFill>
          <a:effectLst>
            <a:outerShdw sx="100000" sy="100000" kx="0" ky="0" algn="b" rotWithShape="0" blurRad="165100" dist="120225" dir="2705541">
              <a:srgbClr val="A6AAA9">
                <a:alpha val="17801"/>
              </a:srgbClr>
            </a:outerShdw>
          </a:effectLst>
        </p:spPr>
        <p:txBody>
          <a:bodyPr/>
          <a:lstStyle/>
          <a:p>
            <a:pPr>
              <a:defRPr spc="0"/>
            </a:pPr>
          </a:p>
        </p:txBody>
      </p:sp>
      <p:sp>
        <p:nvSpPr>
          <p:cNvPr id="342" name="Polygon"/>
          <p:cNvSpPr/>
          <p:nvPr>
            <p:ph type="body" sz="quarter" idx="29"/>
          </p:nvPr>
        </p:nvSpPr>
        <p:spPr>
          <a:xfrm>
            <a:off x="17344330" y="7485952"/>
            <a:ext cx="1527674" cy="1764005"/>
          </a:xfrm>
          <a:prstGeom prst="rect">
            <a:avLst/>
          </a:prstGeom>
          <a:gradFill>
            <a:gsLst>
              <a:gs pos="0">
                <a:srgbClr val="EF4B4D"/>
              </a:gs>
              <a:gs pos="100000">
                <a:srgbClr val="6D0C04"/>
              </a:gs>
            </a:gsLst>
            <a:lin ang="6888723"/>
          </a:gradFill>
          <a:effectLst>
            <a:outerShdw sx="100000" sy="100000" kx="0" ky="0" algn="b" rotWithShape="0" blurRad="165100" dist="120225" dir="2705541">
              <a:srgbClr val="A6AAA9">
                <a:alpha val="17801"/>
              </a:srgbClr>
            </a:outerShdw>
          </a:effectLst>
        </p:spPr>
        <p:txBody>
          <a:bodyPr/>
          <a:lstStyle/>
          <a:p>
            <a:pPr>
              <a:defRPr spc="0"/>
            </a:pPr>
          </a:p>
        </p:txBody>
      </p:sp>
      <p:sp>
        <p:nvSpPr>
          <p:cNvPr id="343" name="Line"/>
          <p:cNvSpPr/>
          <p:nvPr/>
        </p:nvSpPr>
        <p:spPr>
          <a:xfrm flipV="1">
            <a:off x="8214257" y="-319"/>
            <a:ext cx="5" cy="13716637"/>
          </a:xfrm>
          <a:prstGeom prst="line">
            <a:avLst/>
          </a:prstGeom>
          <a:ln w="38100">
            <a:solidFill>
              <a:srgbClr val="E4E4E7"/>
            </a:solidFill>
            <a:miter lim="400000"/>
          </a:ln>
        </p:spPr>
        <p:txBody>
          <a:bodyPr lIns="45718" tIns="45718" rIns="45718" bIns="45718"/>
          <a:lstStyle/>
          <a:p>
            <a:pPr/>
          </a:p>
        </p:txBody>
      </p:sp>
      <p:sp>
        <p:nvSpPr>
          <p:cNvPr id="344" name="Line"/>
          <p:cNvSpPr/>
          <p:nvPr/>
        </p:nvSpPr>
        <p:spPr>
          <a:xfrm flipV="1">
            <a:off x="16070487" y="-319"/>
            <a:ext cx="2" cy="13716637"/>
          </a:xfrm>
          <a:prstGeom prst="line">
            <a:avLst/>
          </a:prstGeom>
          <a:ln w="38100">
            <a:solidFill>
              <a:srgbClr val="E4E4E7"/>
            </a:solidFill>
            <a:miter lim="400000"/>
          </a:ln>
        </p:spPr>
        <p:txBody>
          <a:bodyPr lIns="45718" tIns="45718" rIns="45718" bIns="45718"/>
          <a:lstStyle/>
          <a:p>
            <a:pPr/>
          </a:p>
        </p:txBody>
      </p:sp>
      <p:sp>
        <p:nvSpPr>
          <p:cNvPr id="345" name="Slide Number"/>
          <p:cNvSpPr txBox="1"/>
          <p:nvPr>
            <p:ph type="sldNum" sz="quarter" idx="2"/>
          </p:nvPr>
        </p:nvSpPr>
        <p:spPr>
          <a:xfrm>
            <a:off x="99064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allery slide (6)">
    <p:spTree>
      <p:nvGrpSpPr>
        <p:cNvPr id="1" name=""/>
        <p:cNvGrpSpPr/>
        <p:nvPr/>
      </p:nvGrpSpPr>
      <p:grpSpPr>
        <a:xfrm>
          <a:off x="0" y="0"/>
          <a:ext cx="0" cy="0"/>
          <a:chOff x="0" y="0"/>
          <a:chExt cx="0" cy="0"/>
        </a:xfrm>
      </p:grpSpPr>
      <p:sp>
        <p:nvSpPr>
          <p:cNvPr id="352" name="Line"/>
          <p:cNvSpPr/>
          <p:nvPr/>
        </p:nvSpPr>
        <p:spPr>
          <a:xfrm flipV="1">
            <a:off x="12165433" y="-5920"/>
            <a:ext cx="5" cy="6154817"/>
          </a:xfrm>
          <a:prstGeom prst="line">
            <a:avLst/>
          </a:prstGeom>
          <a:ln w="38100">
            <a:solidFill>
              <a:srgbClr val="E4E4E7"/>
            </a:solidFill>
            <a:miter lim="400000"/>
          </a:ln>
        </p:spPr>
        <p:txBody>
          <a:bodyPr lIns="45718" tIns="45718" rIns="45718" bIns="45718"/>
          <a:lstStyle/>
          <a:p>
            <a:pPr/>
          </a:p>
        </p:txBody>
      </p:sp>
      <p:sp>
        <p:nvSpPr>
          <p:cNvPr id="353" name="Body Level One…"/>
          <p:cNvSpPr txBox="1"/>
          <p:nvPr>
            <p:ph type="body" sz="quarter" idx="1"/>
          </p:nvPr>
        </p:nvSpPr>
        <p:spPr>
          <a:xfrm>
            <a:off x="13991260" y="2150503"/>
            <a:ext cx="8732715" cy="1709873"/>
          </a:xfrm>
          <a:prstGeom prst="rect">
            <a:avLst/>
          </a:prstGeom>
        </p:spPr>
        <p:txBody>
          <a:bodyPr anchor="t"/>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354" name="Title Text"/>
          <p:cNvSpPr txBox="1"/>
          <p:nvPr>
            <p:ph type="title"/>
          </p:nvPr>
        </p:nvSpPr>
        <p:spPr>
          <a:xfrm>
            <a:off x="3763552" y="1824338"/>
            <a:ext cx="6576060" cy="2362203"/>
          </a:xfrm>
          <a:prstGeom prst="rect">
            <a:avLst/>
          </a:prstGeom>
        </p:spPr>
        <p:txBody>
          <a:bodyPr anchor="t"/>
          <a:lstStyle>
            <a:lvl1pPr algn="r">
              <a:defRPr sz="7500">
                <a:latin typeface="+mn-lt"/>
                <a:ea typeface="+mn-ea"/>
                <a:cs typeface="+mn-cs"/>
                <a:sym typeface="Raleway Medium"/>
              </a:defRPr>
            </a:lvl1pPr>
          </a:lstStyle>
          <a:p>
            <a:pPr/>
            <a:r>
              <a:t>Title Text</a:t>
            </a:r>
          </a:p>
        </p:txBody>
      </p:sp>
      <p:sp>
        <p:nvSpPr>
          <p:cNvPr id="355" name="IRIS"/>
          <p:cNvSpPr txBox="1"/>
          <p:nvPr>
            <p:ph type="body" sz="quarter" idx="13"/>
          </p:nvPr>
        </p:nvSpPr>
        <p:spPr>
          <a:xfrm>
            <a:off x="681892" y="661193"/>
            <a:ext cx="728803" cy="482604"/>
          </a:xfrm>
          <a:prstGeom prst="rect">
            <a:avLst/>
          </a:prstGeom>
        </p:spPr>
        <p:txBody>
          <a:bodyPr/>
          <a:lstStyle/>
          <a:p>
            <a:pPr>
              <a:defRPr spc="0"/>
            </a:pPr>
          </a:p>
        </p:txBody>
      </p:sp>
      <p:sp>
        <p:nvSpPr>
          <p:cNvPr id="356" name="Rectangle"/>
          <p:cNvSpPr/>
          <p:nvPr/>
        </p:nvSpPr>
        <p:spPr>
          <a:xfrm>
            <a:off x="8172450" y="6223000"/>
            <a:ext cx="7975600" cy="5715000"/>
          </a:xfrm>
          <a:prstGeom prst="rect">
            <a:avLst/>
          </a:prstGeom>
          <a:solidFill>
            <a:srgbClr val="0066E6"/>
          </a:solidFill>
          <a:ln w="12700">
            <a:miter lim="400000"/>
          </a:ln>
        </p:spPr>
        <p:txBody>
          <a:bodyPr lIns="50800" tIns="50800" rIns="50800" bIns="50800" anchor="ctr"/>
          <a:lstStyle/>
          <a:p>
            <a:pPr>
              <a:defRPr sz="3200">
                <a:solidFill>
                  <a:srgbClr val="FFFFFF"/>
                </a:solidFill>
              </a:defRPr>
            </a:pPr>
          </a:p>
        </p:txBody>
      </p:sp>
      <p:sp>
        <p:nvSpPr>
          <p:cNvPr id="357" name="Drop Image Here.png"/>
          <p:cNvSpPr/>
          <p:nvPr>
            <p:ph type="pic" sz="quarter" idx="14"/>
          </p:nvPr>
        </p:nvSpPr>
        <p:spPr>
          <a:xfrm>
            <a:off x="16404707" y="6210300"/>
            <a:ext cx="7975601" cy="5715000"/>
          </a:xfrm>
          <a:prstGeom prst="rect">
            <a:avLst/>
          </a:prstGeom>
        </p:spPr>
        <p:txBody>
          <a:bodyPr lIns="91439" tIns="45719" rIns="91439" bIns="45719" anchor="t">
            <a:noAutofit/>
          </a:bodyPr>
          <a:lstStyle/>
          <a:p>
            <a:pPr/>
          </a:p>
        </p:txBody>
      </p:sp>
      <p:sp>
        <p:nvSpPr>
          <p:cNvPr id="358" name="Drop Image Here.png"/>
          <p:cNvSpPr/>
          <p:nvPr>
            <p:ph type="pic" sz="quarter" idx="15"/>
          </p:nvPr>
        </p:nvSpPr>
        <p:spPr>
          <a:xfrm>
            <a:off x="-59810" y="6210300"/>
            <a:ext cx="7975604" cy="5715000"/>
          </a:xfrm>
          <a:prstGeom prst="rect">
            <a:avLst/>
          </a:prstGeom>
        </p:spPr>
        <p:txBody>
          <a:bodyPr lIns="91439" tIns="45719" rIns="91439" bIns="45719" anchor="t">
            <a:noAutofit/>
          </a:bodyPr>
          <a:lstStyle/>
          <a:p>
            <a:pPr/>
          </a:p>
        </p:txBody>
      </p:sp>
      <p:sp>
        <p:nvSpPr>
          <p:cNvPr id="359" name="Drop Image Here.png"/>
          <p:cNvSpPr/>
          <p:nvPr>
            <p:ph type="pic" sz="quarter" idx="16"/>
          </p:nvPr>
        </p:nvSpPr>
        <p:spPr>
          <a:xfrm>
            <a:off x="8172450" y="6223000"/>
            <a:ext cx="7975600" cy="5715000"/>
          </a:xfrm>
          <a:prstGeom prst="rect">
            <a:avLst/>
          </a:prstGeom>
        </p:spPr>
        <p:txBody>
          <a:bodyPr lIns="91439" tIns="45719" rIns="91439" bIns="45719" anchor="t">
            <a:noAutofit/>
          </a:bodyPr>
          <a:lstStyle/>
          <a:p>
            <a:pPr/>
          </a:p>
        </p:txBody>
      </p:sp>
      <p:sp>
        <p:nvSpPr>
          <p:cNvPr id="360" name="Slide Number"/>
          <p:cNvSpPr txBox="1"/>
          <p:nvPr>
            <p:ph type="sldNum" sz="quarter" idx="2"/>
          </p:nvPr>
        </p:nvSpPr>
        <p:spPr>
          <a:xfrm>
            <a:off x="99064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ge 1 copy">
    <p:spTree>
      <p:nvGrpSpPr>
        <p:cNvPr id="1" name=""/>
        <p:cNvGrpSpPr/>
        <p:nvPr/>
      </p:nvGrpSpPr>
      <p:grpSpPr>
        <a:xfrm>
          <a:off x="0" y="0"/>
          <a:ext cx="0" cy="0"/>
          <a:chOff x="0" y="0"/>
          <a:chExt cx="0" cy="0"/>
        </a:xfrm>
      </p:grpSpPr>
      <p:sp>
        <p:nvSpPr>
          <p:cNvPr id="29" name="Title Text"/>
          <p:cNvSpPr txBox="1"/>
          <p:nvPr>
            <p:ph type="title"/>
          </p:nvPr>
        </p:nvSpPr>
        <p:spPr>
          <a:xfrm>
            <a:off x="1419814" y="1885312"/>
            <a:ext cx="5867404" cy="2270901"/>
          </a:xfrm>
          <a:prstGeom prst="rect">
            <a:avLst/>
          </a:prstGeom>
        </p:spPr>
        <p:txBody>
          <a:bodyPr/>
          <a:lstStyle>
            <a:lvl1pPr>
              <a:defRPr sz="10000"/>
            </a:lvl1pPr>
          </a:lstStyle>
          <a:p>
            <a:pPr/>
            <a:r>
              <a:t>Title Text</a:t>
            </a:r>
          </a:p>
        </p:txBody>
      </p:sp>
      <p:sp>
        <p:nvSpPr>
          <p:cNvPr id="30" name="Line"/>
          <p:cNvSpPr/>
          <p:nvPr/>
        </p:nvSpPr>
        <p:spPr>
          <a:xfrm flipV="1">
            <a:off x="11840165" y="0"/>
            <a:ext cx="6" cy="13716000"/>
          </a:xfrm>
          <a:prstGeom prst="line">
            <a:avLst/>
          </a:prstGeom>
          <a:ln w="38100">
            <a:solidFill>
              <a:srgbClr val="E4E4E7"/>
            </a:solidFill>
            <a:miter lim="400000"/>
          </a:ln>
        </p:spPr>
        <p:txBody>
          <a:bodyPr lIns="45718" tIns="45718" rIns="45718" bIns="45718"/>
          <a:lstStyle/>
          <a:p>
            <a:pPr/>
          </a:p>
        </p:txBody>
      </p:sp>
      <p:sp>
        <p:nvSpPr>
          <p:cNvPr id="31" name="Body Level One…"/>
          <p:cNvSpPr txBox="1"/>
          <p:nvPr>
            <p:ph type="body" sz="quarter" idx="1"/>
          </p:nvPr>
        </p:nvSpPr>
        <p:spPr>
          <a:xfrm>
            <a:off x="7051275" y="12134563"/>
            <a:ext cx="9577786" cy="116332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2" name="Rectangle"/>
          <p:cNvSpPr/>
          <p:nvPr>
            <p:ph type="body" sz="quarter" idx="13"/>
          </p:nvPr>
        </p:nvSpPr>
        <p:spPr>
          <a:xfrm>
            <a:off x="11712974" y="7215681"/>
            <a:ext cx="254391" cy="2057403"/>
          </a:xfrm>
          <a:prstGeom prst="rect">
            <a:avLst/>
          </a:prstGeom>
          <a:gradFill>
            <a:gsLst>
              <a:gs pos="0">
                <a:srgbClr val="EE7290"/>
              </a:gs>
              <a:gs pos="31992">
                <a:srgbClr val="F18882"/>
              </a:gs>
              <a:gs pos="66581">
                <a:srgbClr val="F6B163"/>
              </a:gs>
              <a:gs pos="100000">
                <a:srgbClr val="F9CF4E"/>
              </a:gs>
            </a:gsLst>
            <a:lin ang="7531427"/>
          </a:gradFill>
        </p:spPr>
        <p:txBody>
          <a:bodyPr/>
          <a:lstStyle/>
          <a:p>
            <a:pPr>
              <a:defRPr spc="0"/>
            </a:pPr>
          </a:p>
        </p:txBody>
      </p:sp>
      <p:pic>
        <p:nvPicPr>
          <p:cNvPr id="33" name="PathToTheFuture-PathLines.png" descr="PathToTheFuture-PathLines.png"/>
          <p:cNvPicPr>
            <a:picLocks noChangeAspect="1"/>
          </p:cNvPicPr>
          <p:nvPr/>
        </p:nvPicPr>
        <p:blipFill>
          <a:blip r:embed="rId2">
            <a:extLst/>
          </a:blip>
          <a:stretch>
            <a:fillRect/>
          </a:stretch>
        </p:blipFill>
        <p:spPr>
          <a:xfrm>
            <a:off x="-421856" y="10670237"/>
            <a:ext cx="3167803" cy="3606251"/>
          </a:xfrm>
          <a:prstGeom prst="rect">
            <a:avLst/>
          </a:prstGeom>
          <a:ln w="12700">
            <a:miter lim="400000"/>
          </a:ln>
        </p:spPr>
      </p:pic>
      <p:pic>
        <p:nvPicPr>
          <p:cNvPr id="34" name="BlueDiagonalLines.png" descr="BlueDiagonalLines.png"/>
          <p:cNvPicPr>
            <a:picLocks noChangeAspect="1"/>
          </p:cNvPicPr>
          <p:nvPr/>
        </p:nvPicPr>
        <p:blipFill>
          <a:blip r:embed="rId3">
            <a:extLst/>
          </a:blip>
          <a:srcRect l="12004" t="0" r="0" b="65761"/>
          <a:stretch>
            <a:fillRect/>
          </a:stretch>
        </p:blipFill>
        <p:spPr>
          <a:xfrm rot="10800000">
            <a:off x="14812768" y="-58926"/>
            <a:ext cx="9562405" cy="1450475"/>
          </a:xfrm>
          <a:prstGeom prst="rect">
            <a:avLst/>
          </a:prstGeom>
          <a:ln w="12700">
            <a:miter lim="400000"/>
          </a:ln>
        </p:spPr>
      </p:pic>
      <p:sp>
        <p:nvSpPr>
          <p:cNvPr id="35" name="UCPath Center"/>
          <p:cNvSpPr txBox="1"/>
          <p:nvPr/>
        </p:nvSpPr>
        <p:spPr>
          <a:xfrm>
            <a:off x="681889" y="661193"/>
            <a:ext cx="244551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a:solidFill>
                  <a:srgbClr val="A9A9A9"/>
                </a:solidFill>
                <a:latin typeface="Raleway"/>
                <a:ea typeface="Raleway"/>
                <a:cs typeface="Raleway"/>
                <a:sym typeface="Raleway"/>
              </a:defRPr>
            </a:lvl1pPr>
          </a:lstStyle>
          <a:p>
            <a:pPr/>
            <a:r>
              <a:t>UCPath Center</a:t>
            </a:r>
          </a:p>
        </p:txBody>
      </p:sp>
      <p:sp>
        <p:nvSpPr>
          <p:cNvPr id="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am slide (1)">
    <p:spTree>
      <p:nvGrpSpPr>
        <p:cNvPr id="1" name=""/>
        <p:cNvGrpSpPr/>
        <p:nvPr/>
      </p:nvGrpSpPr>
      <p:grpSpPr>
        <a:xfrm>
          <a:off x="0" y="0"/>
          <a:ext cx="0" cy="0"/>
          <a:chOff x="0" y="0"/>
          <a:chExt cx="0" cy="0"/>
        </a:xfrm>
      </p:grpSpPr>
      <p:sp>
        <p:nvSpPr>
          <p:cNvPr id="367" name="Title Text"/>
          <p:cNvSpPr txBox="1"/>
          <p:nvPr>
            <p:ph type="title"/>
          </p:nvPr>
        </p:nvSpPr>
        <p:spPr>
          <a:xfrm>
            <a:off x="5276050" y="1602769"/>
            <a:ext cx="13831900" cy="1143001"/>
          </a:xfrm>
          <a:prstGeom prst="rect">
            <a:avLst/>
          </a:prstGeom>
        </p:spPr>
        <p:txBody>
          <a:bodyPr anchor="t"/>
          <a:lstStyle>
            <a:lvl1pPr algn="ctr">
              <a:defRPr b="1" sz="7500">
                <a:latin typeface="Raleway"/>
                <a:ea typeface="Raleway"/>
                <a:cs typeface="Raleway"/>
                <a:sym typeface="Raleway"/>
              </a:defRPr>
            </a:lvl1pPr>
          </a:lstStyle>
          <a:p>
            <a:pPr/>
            <a:r>
              <a:t>Title Text</a:t>
            </a:r>
          </a:p>
        </p:txBody>
      </p:sp>
      <p:sp>
        <p:nvSpPr>
          <p:cNvPr id="368" name="Body Level One…"/>
          <p:cNvSpPr txBox="1"/>
          <p:nvPr>
            <p:ph type="body" sz="quarter" idx="1"/>
          </p:nvPr>
        </p:nvSpPr>
        <p:spPr>
          <a:xfrm>
            <a:off x="9145981" y="2823710"/>
            <a:ext cx="6092041" cy="571502"/>
          </a:xfrm>
          <a:prstGeom prst="rect">
            <a:avLst/>
          </a:prstGeom>
        </p:spPr>
        <p:txBody>
          <a:bodyPr/>
          <a:lstStyle>
            <a:lvl1pPr marL="0" indent="0" algn="ctr">
              <a:lnSpc>
                <a:spcPct val="110000"/>
              </a:lnSpc>
              <a:spcBef>
                <a:spcPts val="0"/>
              </a:spcBef>
              <a:buSzTx/>
              <a:buNone/>
              <a:defRPr b="1" spc="0" sz="3200">
                <a:solidFill>
                  <a:srgbClr val="7E8080"/>
                </a:solidFill>
                <a:latin typeface="Raleway"/>
                <a:ea typeface="Raleway"/>
                <a:cs typeface="Raleway"/>
                <a:sym typeface="Raleway"/>
              </a:defRPr>
            </a:lvl1pPr>
            <a:lvl2pPr marL="1025768" indent="-390768" algn="ctr">
              <a:lnSpc>
                <a:spcPct val="110000"/>
              </a:lnSpc>
              <a:spcBef>
                <a:spcPts val="0"/>
              </a:spcBef>
              <a:defRPr b="1" spc="0" sz="3200">
                <a:solidFill>
                  <a:srgbClr val="7E8080"/>
                </a:solidFill>
                <a:latin typeface="Raleway"/>
                <a:ea typeface="Raleway"/>
                <a:cs typeface="Raleway"/>
                <a:sym typeface="Raleway"/>
              </a:defRPr>
            </a:lvl2pPr>
            <a:lvl3pPr marL="1660768" indent="-390768" algn="ctr">
              <a:lnSpc>
                <a:spcPct val="110000"/>
              </a:lnSpc>
              <a:spcBef>
                <a:spcPts val="0"/>
              </a:spcBef>
              <a:defRPr b="1" spc="0" sz="3200">
                <a:solidFill>
                  <a:srgbClr val="7E8080"/>
                </a:solidFill>
                <a:latin typeface="Raleway"/>
                <a:ea typeface="Raleway"/>
                <a:cs typeface="Raleway"/>
                <a:sym typeface="Raleway"/>
              </a:defRPr>
            </a:lvl3pPr>
            <a:lvl4pPr marL="2295768" indent="-390768" algn="ctr">
              <a:lnSpc>
                <a:spcPct val="110000"/>
              </a:lnSpc>
              <a:spcBef>
                <a:spcPts val="0"/>
              </a:spcBef>
              <a:defRPr b="1" spc="0" sz="3200">
                <a:solidFill>
                  <a:srgbClr val="7E8080"/>
                </a:solidFill>
                <a:latin typeface="Raleway"/>
                <a:ea typeface="Raleway"/>
                <a:cs typeface="Raleway"/>
                <a:sym typeface="Raleway"/>
              </a:defRPr>
            </a:lvl4pPr>
            <a:lvl5pPr marL="2930768" indent="-390768" algn="ctr">
              <a:lnSpc>
                <a:spcPct val="110000"/>
              </a:lnSpc>
              <a:spcBef>
                <a:spcPts val="0"/>
              </a:spcBef>
              <a:defRPr b="1" spc="0" sz="3200">
                <a:solidFill>
                  <a:srgbClr val="7E8080"/>
                </a:solidFill>
                <a:latin typeface="Raleway"/>
                <a:ea typeface="Raleway"/>
                <a:cs typeface="Raleway"/>
                <a:sym typeface="Raleway"/>
              </a:defRPr>
            </a:lvl5pPr>
          </a:lstStyle>
          <a:p>
            <a:pPr/>
            <a:r>
              <a:t>Body Level One</a:t>
            </a:r>
          </a:p>
          <a:p>
            <a:pPr lvl="1"/>
            <a:r>
              <a:t>Body Level Two</a:t>
            </a:r>
          </a:p>
          <a:p>
            <a:pPr lvl="2"/>
            <a:r>
              <a:t>Body Level Three</a:t>
            </a:r>
          </a:p>
          <a:p>
            <a:pPr lvl="3"/>
            <a:r>
              <a:t>Body Level Four</a:t>
            </a:r>
          </a:p>
          <a:p>
            <a:pPr lvl="4"/>
            <a:r>
              <a:t>Body Level Five</a:t>
            </a:r>
          </a:p>
        </p:txBody>
      </p:sp>
      <p:sp>
        <p:nvSpPr>
          <p:cNvPr id="369" name="IRIS"/>
          <p:cNvSpPr txBox="1"/>
          <p:nvPr>
            <p:ph type="body" sz="quarter" idx="13"/>
          </p:nvPr>
        </p:nvSpPr>
        <p:spPr>
          <a:xfrm>
            <a:off x="681892" y="12773617"/>
            <a:ext cx="728803" cy="482604"/>
          </a:xfrm>
          <a:prstGeom prst="rect">
            <a:avLst/>
          </a:prstGeom>
        </p:spPr>
        <p:txBody>
          <a:bodyPr/>
          <a:lstStyle/>
          <a:p>
            <a:pPr>
              <a:defRPr spc="0"/>
            </a:pPr>
          </a:p>
        </p:txBody>
      </p:sp>
      <p:sp>
        <p:nvSpPr>
          <p:cNvPr id="370" name="www.yourwebsite.com"/>
          <p:cNvSpPr txBox="1"/>
          <p:nvPr>
            <p:ph type="body" sz="quarter" idx="14"/>
          </p:nvPr>
        </p:nvSpPr>
        <p:spPr>
          <a:xfrm>
            <a:off x="20190787" y="12746511"/>
            <a:ext cx="3453082" cy="469904"/>
          </a:xfrm>
          <a:prstGeom prst="rect">
            <a:avLst/>
          </a:prstGeom>
        </p:spPr>
        <p:txBody>
          <a:bodyPr/>
          <a:lstStyle/>
          <a:p>
            <a:pPr>
              <a:defRPr spc="0"/>
            </a:pPr>
          </a:p>
        </p:txBody>
      </p:sp>
      <p:sp>
        <p:nvSpPr>
          <p:cNvPr id="371" name="Team slide"/>
          <p:cNvSpPr txBox="1"/>
          <p:nvPr>
            <p:ph type="body" sz="quarter" idx="15"/>
          </p:nvPr>
        </p:nvSpPr>
        <p:spPr>
          <a:xfrm>
            <a:off x="6421054" y="11694117"/>
            <a:ext cx="11541892" cy="2641603"/>
          </a:xfrm>
          <a:prstGeom prst="rect">
            <a:avLst/>
          </a:prstGeom>
        </p:spPr>
        <p:txBody>
          <a:bodyPr/>
          <a:lstStyle/>
          <a:p>
            <a:pPr>
              <a:defRPr spc="0"/>
            </a:pPr>
          </a:p>
        </p:txBody>
      </p:sp>
      <p:sp>
        <p:nvSpPr>
          <p:cNvPr id="372" name="Drop Image Here.png"/>
          <p:cNvSpPr/>
          <p:nvPr>
            <p:ph type="pic" sz="quarter" idx="16"/>
          </p:nvPr>
        </p:nvSpPr>
        <p:spPr>
          <a:xfrm>
            <a:off x="17587483" y="4487302"/>
            <a:ext cx="4382800" cy="4382800"/>
          </a:xfrm>
          <a:prstGeom prst="rect">
            <a:avLst/>
          </a:prstGeom>
        </p:spPr>
        <p:txBody>
          <a:bodyPr lIns="91439" tIns="45719" rIns="91439" bIns="45719" anchor="t">
            <a:noAutofit/>
          </a:bodyPr>
          <a:lstStyle/>
          <a:p>
            <a:pPr/>
          </a:p>
        </p:txBody>
      </p:sp>
      <p:sp>
        <p:nvSpPr>
          <p:cNvPr id="373" name="Drop Image Here.png"/>
          <p:cNvSpPr/>
          <p:nvPr>
            <p:ph type="pic" sz="quarter" idx="17"/>
          </p:nvPr>
        </p:nvSpPr>
        <p:spPr>
          <a:xfrm>
            <a:off x="12529435" y="4487302"/>
            <a:ext cx="4382803" cy="4382800"/>
          </a:xfrm>
          <a:prstGeom prst="rect">
            <a:avLst/>
          </a:prstGeom>
        </p:spPr>
        <p:txBody>
          <a:bodyPr lIns="91439" tIns="45719" rIns="91439" bIns="45719" anchor="t">
            <a:noAutofit/>
          </a:bodyPr>
          <a:lstStyle/>
          <a:p>
            <a:pPr/>
          </a:p>
        </p:txBody>
      </p:sp>
      <p:sp>
        <p:nvSpPr>
          <p:cNvPr id="374" name="Drop Image Here.png"/>
          <p:cNvSpPr/>
          <p:nvPr>
            <p:ph type="pic" sz="quarter" idx="18"/>
          </p:nvPr>
        </p:nvSpPr>
        <p:spPr>
          <a:xfrm>
            <a:off x="7471547" y="4487302"/>
            <a:ext cx="4382802" cy="4382800"/>
          </a:xfrm>
          <a:prstGeom prst="rect">
            <a:avLst/>
          </a:prstGeom>
        </p:spPr>
        <p:txBody>
          <a:bodyPr lIns="91439" tIns="45719" rIns="91439" bIns="45719" anchor="t">
            <a:noAutofit/>
          </a:bodyPr>
          <a:lstStyle/>
          <a:p>
            <a:pPr/>
          </a:p>
        </p:txBody>
      </p:sp>
      <p:sp>
        <p:nvSpPr>
          <p:cNvPr id="375" name="Drop Image Here.png"/>
          <p:cNvSpPr/>
          <p:nvPr>
            <p:ph type="pic" sz="quarter" idx="19"/>
          </p:nvPr>
        </p:nvSpPr>
        <p:spPr>
          <a:xfrm>
            <a:off x="2413771" y="4487302"/>
            <a:ext cx="4382800" cy="4382800"/>
          </a:xfrm>
          <a:prstGeom prst="rect">
            <a:avLst/>
          </a:prstGeom>
        </p:spPr>
        <p:txBody>
          <a:bodyPr lIns="91439" tIns="45719" rIns="91439" bIns="45719" anchor="t">
            <a:noAutofit/>
          </a:bodyPr>
          <a:lstStyle/>
          <a:p>
            <a:pPr/>
          </a:p>
        </p:txBody>
      </p:sp>
      <p:sp>
        <p:nvSpPr>
          <p:cNvPr id="376" name="George Kylle"/>
          <p:cNvSpPr txBox="1"/>
          <p:nvPr>
            <p:ph type="body" sz="quarter" idx="20"/>
          </p:nvPr>
        </p:nvSpPr>
        <p:spPr>
          <a:xfrm>
            <a:off x="3370486" y="9533697"/>
            <a:ext cx="2469265" cy="546104"/>
          </a:xfrm>
          <a:prstGeom prst="rect">
            <a:avLst/>
          </a:prstGeom>
        </p:spPr>
        <p:txBody>
          <a:bodyPr/>
          <a:lstStyle/>
          <a:p>
            <a:pPr>
              <a:defRPr spc="0"/>
            </a:pPr>
          </a:p>
        </p:txBody>
      </p:sp>
      <p:sp>
        <p:nvSpPr>
          <p:cNvPr id="377" name="Web Designer"/>
          <p:cNvSpPr txBox="1"/>
          <p:nvPr>
            <p:ph type="body" sz="quarter" idx="21"/>
          </p:nvPr>
        </p:nvSpPr>
        <p:spPr>
          <a:xfrm>
            <a:off x="3420993" y="10161468"/>
            <a:ext cx="2368247" cy="482604"/>
          </a:xfrm>
          <a:prstGeom prst="rect">
            <a:avLst/>
          </a:prstGeom>
        </p:spPr>
        <p:txBody>
          <a:bodyPr/>
          <a:lstStyle/>
          <a:p>
            <a:pPr>
              <a:defRPr spc="0"/>
            </a:pPr>
          </a:p>
        </p:txBody>
      </p:sp>
      <p:sp>
        <p:nvSpPr>
          <p:cNvPr id="378" name="Julie Still"/>
          <p:cNvSpPr txBox="1"/>
          <p:nvPr>
            <p:ph type="body" sz="quarter" idx="22"/>
          </p:nvPr>
        </p:nvSpPr>
        <p:spPr>
          <a:xfrm>
            <a:off x="8769256" y="9533697"/>
            <a:ext cx="1787272" cy="546104"/>
          </a:xfrm>
          <a:prstGeom prst="rect">
            <a:avLst/>
          </a:prstGeom>
        </p:spPr>
        <p:txBody>
          <a:bodyPr/>
          <a:lstStyle/>
          <a:p>
            <a:pPr>
              <a:defRPr spc="0"/>
            </a:pPr>
          </a:p>
        </p:txBody>
      </p:sp>
      <p:sp>
        <p:nvSpPr>
          <p:cNvPr id="379" name="Copywriter"/>
          <p:cNvSpPr txBox="1"/>
          <p:nvPr>
            <p:ph type="body" sz="quarter" idx="23"/>
          </p:nvPr>
        </p:nvSpPr>
        <p:spPr>
          <a:xfrm>
            <a:off x="8730712" y="10161468"/>
            <a:ext cx="1864363" cy="482604"/>
          </a:xfrm>
          <a:prstGeom prst="rect">
            <a:avLst/>
          </a:prstGeom>
        </p:spPr>
        <p:txBody>
          <a:bodyPr/>
          <a:lstStyle/>
          <a:p>
            <a:pPr>
              <a:defRPr spc="0"/>
            </a:pPr>
          </a:p>
        </p:txBody>
      </p:sp>
      <p:sp>
        <p:nvSpPr>
          <p:cNvPr id="380" name="Emily Olie"/>
          <p:cNvSpPr txBox="1"/>
          <p:nvPr>
            <p:ph type="body" sz="quarter" idx="24"/>
          </p:nvPr>
        </p:nvSpPr>
        <p:spPr>
          <a:xfrm>
            <a:off x="13759707" y="9533697"/>
            <a:ext cx="1922149" cy="546104"/>
          </a:xfrm>
          <a:prstGeom prst="rect">
            <a:avLst/>
          </a:prstGeom>
        </p:spPr>
        <p:txBody>
          <a:bodyPr/>
          <a:lstStyle/>
          <a:p>
            <a:pPr>
              <a:defRPr spc="0"/>
            </a:pPr>
          </a:p>
        </p:txBody>
      </p:sp>
      <p:sp>
        <p:nvSpPr>
          <p:cNvPr id="381" name="UI/UX Designer"/>
          <p:cNvSpPr txBox="1"/>
          <p:nvPr>
            <p:ph type="body" sz="quarter" idx="25"/>
          </p:nvPr>
        </p:nvSpPr>
        <p:spPr>
          <a:xfrm>
            <a:off x="13398963" y="10161468"/>
            <a:ext cx="2643636" cy="482604"/>
          </a:xfrm>
          <a:prstGeom prst="rect">
            <a:avLst/>
          </a:prstGeom>
        </p:spPr>
        <p:txBody>
          <a:bodyPr/>
          <a:lstStyle/>
          <a:p>
            <a:pPr>
              <a:defRPr spc="0"/>
            </a:pPr>
          </a:p>
        </p:txBody>
      </p:sp>
      <p:sp>
        <p:nvSpPr>
          <p:cNvPr id="382" name="Clark Term"/>
          <p:cNvSpPr txBox="1"/>
          <p:nvPr>
            <p:ph type="body" sz="quarter" idx="26"/>
          </p:nvPr>
        </p:nvSpPr>
        <p:spPr>
          <a:xfrm>
            <a:off x="18720409" y="9533697"/>
            <a:ext cx="2116840" cy="546104"/>
          </a:xfrm>
          <a:prstGeom prst="rect">
            <a:avLst/>
          </a:prstGeom>
        </p:spPr>
        <p:txBody>
          <a:bodyPr/>
          <a:lstStyle/>
          <a:p>
            <a:pPr>
              <a:defRPr spc="0"/>
            </a:pPr>
          </a:p>
        </p:txBody>
      </p:sp>
      <p:sp>
        <p:nvSpPr>
          <p:cNvPr id="383" name="CEO Manager"/>
          <p:cNvSpPr txBox="1"/>
          <p:nvPr>
            <p:ph type="body" sz="quarter" idx="27"/>
          </p:nvPr>
        </p:nvSpPr>
        <p:spPr>
          <a:xfrm>
            <a:off x="18651171" y="10161468"/>
            <a:ext cx="2255321" cy="482604"/>
          </a:xfrm>
          <a:prstGeom prst="rect">
            <a:avLst/>
          </a:prstGeom>
        </p:spPr>
        <p:txBody>
          <a:bodyPr/>
          <a:lstStyle/>
          <a:p>
            <a:pPr>
              <a:defRPr spc="0"/>
            </a:pPr>
          </a:p>
        </p:txBody>
      </p:sp>
      <p:sp>
        <p:nvSpPr>
          <p:cNvPr id="384" name="Slide Number"/>
          <p:cNvSpPr txBox="1"/>
          <p:nvPr>
            <p:ph type="sldNum" sz="quarter" idx="2"/>
          </p:nvPr>
        </p:nvSpPr>
        <p:spPr>
          <a:xfrm>
            <a:off x="99826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am slide (1) copy">
    <p:spTree>
      <p:nvGrpSpPr>
        <p:cNvPr id="1" name=""/>
        <p:cNvGrpSpPr/>
        <p:nvPr/>
      </p:nvGrpSpPr>
      <p:grpSpPr>
        <a:xfrm>
          <a:off x="0" y="0"/>
          <a:ext cx="0" cy="0"/>
          <a:chOff x="0" y="0"/>
          <a:chExt cx="0" cy="0"/>
        </a:xfrm>
      </p:grpSpPr>
      <p:sp>
        <p:nvSpPr>
          <p:cNvPr id="391" name="Drop Image Here.png"/>
          <p:cNvSpPr/>
          <p:nvPr>
            <p:ph type="pic" sz="quarter" idx="13"/>
          </p:nvPr>
        </p:nvSpPr>
        <p:spPr>
          <a:xfrm>
            <a:off x="17587509" y="1788840"/>
            <a:ext cx="4382803" cy="4382800"/>
          </a:xfrm>
          <a:prstGeom prst="rect">
            <a:avLst/>
          </a:prstGeom>
        </p:spPr>
        <p:txBody>
          <a:bodyPr lIns="91439" tIns="45719" rIns="91439" bIns="45719" anchor="t">
            <a:noAutofit/>
          </a:bodyPr>
          <a:lstStyle/>
          <a:p>
            <a:pPr/>
          </a:p>
        </p:txBody>
      </p:sp>
      <p:sp>
        <p:nvSpPr>
          <p:cNvPr id="392" name="Drop Image Here.png"/>
          <p:cNvSpPr/>
          <p:nvPr>
            <p:ph type="pic" sz="quarter" idx="14"/>
          </p:nvPr>
        </p:nvSpPr>
        <p:spPr>
          <a:xfrm>
            <a:off x="12529462" y="1788840"/>
            <a:ext cx="4382803" cy="4382800"/>
          </a:xfrm>
          <a:prstGeom prst="rect">
            <a:avLst/>
          </a:prstGeom>
        </p:spPr>
        <p:txBody>
          <a:bodyPr lIns="91439" tIns="45719" rIns="91439" bIns="45719" anchor="t">
            <a:noAutofit/>
          </a:bodyPr>
          <a:lstStyle/>
          <a:p>
            <a:pPr/>
          </a:p>
        </p:txBody>
      </p:sp>
      <p:sp>
        <p:nvSpPr>
          <p:cNvPr id="393" name="Drop Image Here.png"/>
          <p:cNvSpPr/>
          <p:nvPr>
            <p:ph type="pic" sz="quarter" idx="15"/>
          </p:nvPr>
        </p:nvSpPr>
        <p:spPr>
          <a:xfrm>
            <a:off x="7471574" y="1788840"/>
            <a:ext cx="4382804" cy="4382800"/>
          </a:xfrm>
          <a:prstGeom prst="rect">
            <a:avLst/>
          </a:prstGeom>
        </p:spPr>
        <p:txBody>
          <a:bodyPr lIns="91439" tIns="45719" rIns="91439" bIns="45719" anchor="t">
            <a:noAutofit/>
          </a:bodyPr>
          <a:lstStyle/>
          <a:p>
            <a:pPr/>
          </a:p>
        </p:txBody>
      </p:sp>
      <p:sp>
        <p:nvSpPr>
          <p:cNvPr id="394" name="Drop Image Here.png"/>
          <p:cNvSpPr/>
          <p:nvPr>
            <p:ph type="pic" sz="quarter" idx="16"/>
          </p:nvPr>
        </p:nvSpPr>
        <p:spPr>
          <a:xfrm>
            <a:off x="2413798" y="1788840"/>
            <a:ext cx="4382800" cy="4382800"/>
          </a:xfrm>
          <a:prstGeom prst="rect">
            <a:avLst/>
          </a:prstGeom>
        </p:spPr>
        <p:txBody>
          <a:bodyPr lIns="91439" tIns="45719" rIns="91439" bIns="45719" anchor="t">
            <a:noAutofit/>
          </a:bodyPr>
          <a:lstStyle/>
          <a:p>
            <a:pPr/>
          </a:p>
        </p:txBody>
      </p:sp>
      <p:sp>
        <p:nvSpPr>
          <p:cNvPr id="395" name="Body Level One…"/>
          <p:cNvSpPr txBox="1"/>
          <p:nvPr>
            <p:ph type="body" sz="quarter" idx="1"/>
          </p:nvPr>
        </p:nvSpPr>
        <p:spPr>
          <a:xfrm>
            <a:off x="3458619" y="6475002"/>
            <a:ext cx="2469265" cy="546104"/>
          </a:xfrm>
          <a:prstGeom prst="rect">
            <a:avLst/>
          </a:prstGeom>
        </p:spPr>
        <p:txBody>
          <a:bodyPr/>
          <a:lstStyle>
            <a:lvl1pPr marL="0" indent="0" algn="ctr">
              <a:lnSpc>
                <a:spcPct val="90000"/>
              </a:lnSpc>
              <a:spcBef>
                <a:spcPts val="0"/>
              </a:spcBef>
              <a:buSzTx/>
              <a:buNone/>
              <a:defRPr b="1" spc="0" sz="3000">
                <a:solidFill>
                  <a:srgbClr val="44474F"/>
                </a:solidFill>
                <a:latin typeface="Raleway"/>
                <a:ea typeface="Raleway"/>
                <a:cs typeface="Raleway"/>
                <a:sym typeface="Raleway"/>
              </a:defRPr>
            </a:lvl1pPr>
            <a:lvl2pPr marL="1001344" indent="-366344" algn="ctr">
              <a:lnSpc>
                <a:spcPct val="90000"/>
              </a:lnSpc>
              <a:spcBef>
                <a:spcPts val="0"/>
              </a:spcBef>
              <a:defRPr b="1" spc="0" sz="3000">
                <a:solidFill>
                  <a:srgbClr val="44474F"/>
                </a:solidFill>
                <a:latin typeface="Raleway"/>
                <a:ea typeface="Raleway"/>
                <a:cs typeface="Raleway"/>
                <a:sym typeface="Raleway"/>
              </a:defRPr>
            </a:lvl2pPr>
            <a:lvl3pPr marL="1636345" indent="-366344" algn="ctr">
              <a:lnSpc>
                <a:spcPct val="90000"/>
              </a:lnSpc>
              <a:spcBef>
                <a:spcPts val="0"/>
              </a:spcBef>
              <a:defRPr b="1" spc="0" sz="3000">
                <a:solidFill>
                  <a:srgbClr val="44474F"/>
                </a:solidFill>
                <a:latin typeface="Raleway"/>
                <a:ea typeface="Raleway"/>
                <a:cs typeface="Raleway"/>
                <a:sym typeface="Raleway"/>
              </a:defRPr>
            </a:lvl3pPr>
            <a:lvl4pPr marL="2271345" indent="-366345" algn="ctr">
              <a:lnSpc>
                <a:spcPct val="90000"/>
              </a:lnSpc>
              <a:spcBef>
                <a:spcPts val="0"/>
              </a:spcBef>
              <a:defRPr b="1" spc="0" sz="3000">
                <a:solidFill>
                  <a:srgbClr val="44474F"/>
                </a:solidFill>
                <a:latin typeface="Raleway"/>
                <a:ea typeface="Raleway"/>
                <a:cs typeface="Raleway"/>
                <a:sym typeface="Raleway"/>
              </a:defRPr>
            </a:lvl4pPr>
            <a:lvl5pPr marL="2906345" indent="-366345" algn="ctr">
              <a:lnSpc>
                <a:spcPct val="90000"/>
              </a:lnSpc>
              <a:spcBef>
                <a:spcPts val="0"/>
              </a:spcBef>
              <a:defRPr b="1" spc="0" sz="3000">
                <a:solidFill>
                  <a:srgbClr val="44474F"/>
                </a:solidFill>
                <a:latin typeface="Raleway"/>
                <a:ea typeface="Raleway"/>
                <a:cs typeface="Raleway"/>
                <a:sym typeface="Raleway"/>
              </a:defRPr>
            </a:lvl5pPr>
          </a:lstStyle>
          <a:p>
            <a:pPr/>
            <a:r>
              <a:t>Body Level One</a:t>
            </a:r>
          </a:p>
          <a:p>
            <a:pPr lvl="1"/>
            <a:r>
              <a:t>Body Level Two</a:t>
            </a:r>
          </a:p>
          <a:p>
            <a:pPr lvl="2"/>
            <a:r>
              <a:t>Body Level Three</a:t>
            </a:r>
          </a:p>
          <a:p>
            <a:pPr lvl="3"/>
            <a:r>
              <a:t>Body Level Four</a:t>
            </a:r>
          </a:p>
          <a:p>
            <a:pPr lvl="4"/>
            <a:r>
              <a:t>Body Level Five</a:t>
            </a:r>
          </a:p>
        </p:txBody>
      </p:sp>
      <p:sp>
        <p:nvSpPr>
          <p:cNvPr id="396" name="Julie Still"/>
          <p:cNvSpPr txBox="1"/>
          <p:nvPr>
            <p:ph type="body" sz="quarter" idx="17"/>
          </p:nvPr>
        </p:nvSpPr>
        <p:spPr>
          <a:xfrm>
            <a:off x="8857391" y="6475002"/>
            <a:ext cx="1787272" cy="546104"/>
          </a:xfrm>
          <a:prstGeom prst="rect">
            <a:avLst/>
          </a:prstGeom>
        </p:spPr>
        <p:txBody>
          <a:bodyPr/>
          <a:lstStyle/>
          <a:p>
            <a:pPr>
              <a:defRPr spc="0"/>
            </a:pPr>
          </a:p>
        </p:txBody>
      </p:sp>
      <p:sp>
        <p:nvSpPr>
          <p:cNvPr id="397" name="Emily Olie"/>
          <p:cNvSpPr txBox="1"/>
          <p:nvPr>
            <p:ph type="body" sz="quarter" idx="18"/>
          </p:nvPr>
        </p:nvSpPr>
        <p:spPr>
          <a:xfrm>
            <a:off x="13847840" y="6475002"/>
            <a:ext cx="1922148" cy="546104"/>
          </a:xfrm>
          <a:prstGeom prst="rect">
            <a:avLst/>
          </a:prstGeom>
        </p:spPr>
        <p:txBody>
          <a:bodyPr/>
          <a:lstStyle/>
          <a:p>
            <a:pPr>
              <a:defRPr spc="0"/>
            </a:pPr>
          </a:p>
        </p:txBody>
      </p:sp>
      <p:sp>
        <p:nvSpPr>
          <p:cNvPr id="398" name="Clark Term"/>
          <p:cNvSpPr txBox="1"/>
          <p:nvPr>
            <p:ph type="body" sz="quarter" idx="19"/>
          </p:nvPr>
        </p:nvSpPr>
        <p:spPr>
          <a:xfrm>
            <a:off x="18808543" y="6475002"/>
            <a:ext cx="2116840" cy="546104"/>
          </a:xfrm>
          <a:prstGeom prst="rect">
            <a:avLst/>
          </a:prstGeom>
        </p:spPr>
        <p:txBody>
          <a:bodyPr/>
          <a:lstStyle/>
          <a:p>
            <a:pPr>
              <a:defRPr spc="0"/>
            </a:pPr>
          </a:p>
        </p:txBody>
      </p:sp>
      <p:sp>
        <p:nvSpPr>
          <p:cNvPr id="399" name="Drop Image Here.png"/>
          <p:cNvSpPr/>
          <p:nvPr>
            <p:ph type="pic" sz="quarter" idx="20"/>
          </p:nvPr>
        </p:nvSpPr>
        <p:spPr>
          <a:xfrm>
            <a:off x="17587509" y="7685219"/>
            <a:ext cx="4382803" cy="4382803"/>
          </a:xfrm>
          <a:prstGeom prst="rect">
            <a:avLst/>
          </a:prstGeom>
        </p:spPr>
        <p:txBody>
          <a:bodyPr lIns="91439" tIns="45719" rIns="91439" bIns="45719" anchor="t">
            <a:noAutofit/>
          </a:bodyPr>
          <a:lstStyle/>
          <a:p>
            <a:pPr/>
          </a:p>
        </p:txBody>
      </p:sp>
      <p:sp>
        <p:nvSpPr>
          <p:cNvPr id="400" name="Drop Image Here.png"/>
          <p:cNvSpPr/>
          <p:nvPr>
            <p:ph type="pic" sz="quarter" idx="21"/>
          </p:nvPr>
        </p:nvSpPr>
        <p:spPr>
          <a:xfrm>
            <a:off x="12529462" y="7685219"/>
            <a:ext cx="4382803" cy="4382803"/>
          </a:xfrm>
          <a:prstGeom prst="rect">
            <a:avLst/>
          </a:prstGeom>
        </p:spPr>
        <p:txBody>
          <a:bodyPr lIns="91439" tIns="45719" rIns="91439" bIns="45719" anchor="t">
            <a:noAutofit/>
          </a:bodyPr>
          <a:lstStyle/>
          <a:p>
            <a:pPr/>
          </a:p>
        </p:txBody>
      </p:sp>
      <p:sp>
        <p:nvSpPr>
          <p:cNvPr id="401" name="Drop Image Here.png"/>
          <p:cNvSpPr/>
          <p:nvPr>
            <p:ph type="pic" sz="quarter" idx="22"/>
          </p:nvPr>
        </p:nvSpPr>
        <p:spPr>
          <a:xfrm>
            <a:off x="7471574" y="7685219"/>
            <a:ext cx="4382804" cy="4382803"/>
          </a:xfrm>
          <a:prstGeom prst="rect">
            <a:avLst/>
          </a:prstGeom>
        </p:spPr>
        <p:txBody>
          <a:bodyPr lIns="91439" tIns="45719" rIns="91439" bIns="45719" anchor="t">
            <a:noAutofit/>
          </a:bodyPr>
          <a:lstStyle/>
          <a:p>
            <a:pPr/>
          </a:p>
        </p:txBody>
      </p:sp>
      <p:sp>
        <p:nvSpPr>
          <p:cNvPr id="402" name="Drop Image Here.png"/>
          <p:cNvSpPr/>
          <p:nvPr>
            <p:ph type="pic" sz="quarter" idx="23"/>
          </p:nvPr>
        </p:nvSpPr>
        <p:spPr>
          <a:xfrm>
            <a:off x="2413798" y="7685219"/>
            <a:ext cx="4382800" cy="4382803"/>
          </a:xfrm>
          <a:prstGeom prst="rect">
            <a:avLst/>
          </a:prstGeom>
        </p:spPr>
        <p:txBody>
          <a:bodyPr lIns="91439" tIns="45719" rIns="91439" bIns="45719" anchor="t">
            <a:noAutofit/>
          </a:bodyPr>
          <a:lstStyle/>
          <a:p>
            <a:pPr/>
          </a:p>
        </p:txBody>
      </p:sp>
      <p:sp>
        <p:nvSpPr>
          <p:cNvPr id="403" name="UCPath Center"/>
          <p:cNvSpPr txBox="1"/>
          <p:nvPr/>
        </p:nvSpPr>
        <p:spPr>
          <a:xfrm>
            <a:off x="681889" y="661193"/>
            <a:ext cx="244551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a:solidFill>
                  <a:srgbClr val="A9A9A9"/>
                </a:solidFill>
                <a:latin typeface="Raleway"/>
                <a:ea typeface="Raleway"/>
                <a:cs typeface="Raleway"/>
                <a:sym typeface="Raleway"/>
              </a:defRPr>
            </a:lvl1pPr>
          </a:lstStyle>
          <a:p>
            <a:pPr/>
            <a:r>
              <a:t>UCPath Center</a:t>
            </a:r>
          </a:p>
        </p:txBody>
      </p:sp>
      <p:sp>
        <p:nvSpPr>
          <p:cNvPr id="404" name="Slide Number"/>
          <p:cNvSpPr txBox="1"/>
          <p:nvPr>
            <p:ph type="sldNum" sz="quarter" idx="2"/>
          </p:nvPr>
        </p:nvSpPr>
        <p:spPr>
          <a:xfrm>
            <a:off x="99826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am slide (2)">
    <p:spTree>
      <p:nvGrpSpPr>
        <p:cNvPr id="1" name=""/>
        <p:cNvGrpSpPr/>
        <p:nvPr/>
      </p:nvGrpSpPr>
      <p:grpSpPr>
        <a:xfrm>
          <a:off x="0" y="0"/>
          <a:ext cx="0" cy="0"/>
          <a:chOff x="0" y="0"/>
          <a:chExt cx="0" cy="0"/>
        </a:xfrm>
      </p:grpSpPr>
      <p:sp>
        <p:nvSpPr>
          <p:cNvPr id="411" name="Body Level One…"/>
          <p:cNvSpPr txBox="1"/>
          <p:nvPr>
            <p:ph type="body" sz="quarter" idx="1"/>
          </p:nvPr>
        </p:nvSpPr>
        <p:spPr>
          <a:xfrm>
            <a:off x="13623762" y="7023271"/>
            <a:ext cx="7729920" cy="3478902"/>
          </a:xfrm>
          <a:prstGeom prst="rect">
            <a:avLst/>
          </a:prstGeom>
        </p:spPr>
        <p:txBody>
          <a:bodyPr anchor="t"/>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2" name="Title Text"/>
          <p:cNvSpPr txBox="1"/>
          <p:nvPr>
            <p:ph type="title"/>
          </p:nvPr>
        </p:nvSpPr>
        <p:spPr>
          <a:xfrm>
            <a:off x="13611130" y="4465146"/>
            <a:ext cx="5113184" cy="1525275"/>
          </a:xfrm>
          <a:prstGeom prst="rect">
            <a:avLst/>
          </a:prstGeom>
        </p:spPr>
        <p:txBody>
          <a:bodyPr anchor="t"/>
          <a:lstStyle>
            <a:lvl1pPr>
              <a:defRPr b="1" sz="5000">
                <a:latin typeface="Raleway"/>
                <a:ea typeface="Raleway"/>
                <a:cs typeface="Raleway"/>
                <a:sym typeface="Raleway"/>
              </a:defRPr>
            </a:lvl1pPr>
          </a:lstStyle>
          <a:p>
            <a:pPr/>
            <a:r>
              <a:t>Title Text</a:t>
            </a:r>
          </a:p>
        </p:txBody>
      </p:sp>
      <p:sp>
        <p:nvSpPr>
          <p:cNvPr id="413" name="IRIS"/>
          <p:cNvSpPr txBox="1"/>
          <p:nvPr>
            <p:ph type="body" sz="quarter" idx="13"/>
          </p:nvPr>
        </p:nvSpPr>
        <p:spPr>
          <a:xfrm>
            <a:off x="11827598" y="661193"/>
            <a:ext cx="728807" cy="482604"/>
          </a:xfrm>
          <a:prstGeom prst="rect">
            <a:avLst/>
          </a:prstGeom>
        </p:spPr>
        <p:txBody>
          <a:bodyPr/>
          <a:lstStyle/>
          <a:p>
            <a:pPr>
              <a:defRPr spc="0"/>
            </a:pPr>
          </a:p>
        </p:txBody>
      </p:sp>
      <p:sp>
        <p:nvSpPr>
          <p:cNvPr id="414" name="www.yourwebsite.com"/>
          <p:cNvSpPr txBox="1"/>
          <p:nvPr>
            <p:ph type="body" sz="quarter" idx="14"/>
          </p:nvPr>
        </p:nvSpPr>
        <p:spPr>
          <a:xfrm>
            <a:off x="10465458" y="12591398"/>
            <a:ext cx="3453082" cy="469904"/>
          </a:xfrm>
          <a:prstGeom prst="rect">
            <a:avLst/>
          </a:prstGeom>
        </p:spPr>
        <p:txBody>
          <a:bodyPr/>
          <a:lstStyle/>
          <a:p>
            <a:pPr>
              <a:defRPr spc="0"/>
            </a:pPr>
          </a:p>
        </p:txBody>
      </p:sp>
      <p:sp>
        <p:nvSpPr>
          <p:cNvPr id="415" name="Drop Image Here.png"/>
          <p:cNvSpPr/>
          <p:nvPr>
            <p:ph type="pic" sz="half" idx="15"/>
          </p:nvPr>
        </p:nvSpPr>
        <p:spPr>
          <a:xfrm>
            <a:off x="2228705" y="1775218"/>
            <a:ext cx="10165582" cy="10165586"/>
          </a:xfrm>
          <a:prstGeom prst="rect">
            <a:avLst/>
          </a:prstGeom>
        </p:spPr>
        <p:txBody>
          <a:bodyPr lIns="91439" tIns="45719" rIns="91439" bIns="45719" anchor="t">
            <a:noAutofit/>
          </a:bodyPr>
          <a:lstStyle/>
          <a:p>
            <a:pPr/>
          </a:p>
        </p:txBody>
      </p:sp>
      <p:sp>
        <p:nvSpPr>
          <p:cNvPr id="416" name="Shape"/>
          <p:cNvSpPr/>
          <p:nvPr/>
        </p:nvSpPr>
        <p:spPr>
          <a:xfrm>
            <a:off x="16904484" y="-7515798"/>
            <a:ext cx="12285429" cy="14185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p>
        </p:txBody>
      </p:sp>
      <p:sp>
        <p:nvSpPr>
          <p:cNvPr id="417" name="Shape"/>
          <p:cNvSpPr/>
          <p:nvPr>
            <p:ph type="body" idx="16"/>
          </p:nvPr>
        </p:nvSpPr>
        <p:spPr>
          <a:xfrm>
            <a:off x="-4805909" y="7025599"/>
            <a:ext cx="12285427" cy="14185987"/>
          </a:xfrm>
          <a:prstGeom prst="rect">
            <a:avLst/>
          </a:prstGeom>
          <a:ln w="25400">
            <a:solidFill>
              <a:srgbClr val="EDF0F3"/>
            </a:solidFill>
          </a:ln>
        </p:spPr>
        <p:txBody>
          <a:bodyPr/>
          <a:lstStyle/>
          <a:p>
            <a:pPr>
              <a:defRPr spc="0"/>
            </a:pPr>
          </a:p>
        </p:txBody>
      </p:sp>
      <p:sp>
        <p:nvSpPr>
          <p:cNvPr id="418" name="Copywriter"/>
          <p:cNvSpPr txBox="1"/>
          <p:nvPr>
            <p:ph type="body" sz="quarter" idx="17"/>
          </p:nvPr>
        </p:nvSpPr>
        <p:spPr>
          <a:xfrm>
            <a:off x="13578597" y="6084573"/>
            <a:ext cx="1864364" cy="482604"/>
          </a:xfrm>
          <a:prstGeom prst="rect">
            <a:avLst/>
          </a:prstGeom>
        </p:spPr>
        <p:txBody>
          <a:bodyPr/>
          <a:lstStyle/>
          <a:p>
            <a:pPr>
              <a:defRPr spc="0"/>
            </a:pPr>
          </a:p>
        </p:txBody>
      </p:sp>
      <p:sp>
        <p:nvSpPr>
          <p:cNvPr id="419" name="Slide Number"/>
          <p:cNvSpPr txBox="1"/>
          <p:nvPr>
            <p:ph type="sldNum" sz="quarter" idx="2"/>
          </p:nvPr>
        </p:nvSpPr>
        <p:spPr>
          <a:xfrm>
            <a:off x="99826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am slide (6)">
    <p:spTree>
      <p:nvGrpSpPr>
        <p:cNvPr id="1" name=""/>
        <p:cNvGrpSpPr/>
        <p:nvPr/>
      </p:nvGrpSpPr>
      <p:grpSpPr>
        <a:xfrm>
          <a:off x="0" y="0"/>
          <a:ext cx="0" cy="0"/>
          <a:chOff x="0" y="0"/>
          <a:chExt cx="0" cy="0"/>
        </a:xfrm>
      </p:grpSpPr>
      <p:sp>
        <p:nvSpPr>
          <p:cNvPr id="426" name="Shape"/>
          <p:cNvSpPr/>
          <p:nvPr/>
        </p:nvSpPr>
        <p:spPr>
          <a:xfrm>
            <a:off x="16904484" y="-7515798"/>
            <a:ext cx="12285429" cy="14185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p>
        </p:txBody>
      </p:sp>
      <p:sp>
        <p:nvSpPr>
          <p:cNvPr id="427" name="Rectangle"/>
          <p:cNvSpPr/>
          <p:nvPr/>
        </p:nvSpPr>
        <p:spPr>
          <a:xfrm>
            <a:off x="12190403" y="2009012"/>
            <a:ext cx="10161592" cy="9697978"/>
          </a:xfrm>
          <a:prstGeom prst="rect">
            <a:avLst/>
          </a:prstGeom>
          <a:gradFill>
            <a:gsLst>
              <a:gs pos="0">
                <a:srgbClr val="0047A0"/>
              </a:gs>
              <a:gs pos="48738">
                <a:srgbClr val="0E7CED"/>
              </a:gs>
              <a:gs pos="100000">
                <a:srgbClr val="0071FF"/>
              </a:gs>
            </a:gsLst>
            <a:lin ang="6888723"/>
          </a:gradFill>
          <a:ln w="12700">
            <a:miter lim="400000"/>
          </a:ln>
        </p:spPr>
        <p:txBody>
          <a:bodyPr lIns="50800" tIns="50800" rIns="50800" bIns="50800" anchor="ctr"/>
          <a:lstStyle/>
          <a:p>
            <a:pPr>
              <a:defRPr sz="3200">
                <a:solidFill>
                  <a:srgbClr val="FFFFFF"/>
                </a:solidFill>
              </a:defRPr>
            </a:pPr>
          </a:p>
        </p:txBody>
      </p:sp>
      <p:sp>
        <p:nvSpPr>
          <p:cNvPr id="428" name="Body Level One…"/>
          <p:cNvSpPr txBox="1"/>
          <p:nvPr>
            <p:ph type="body" sz="quarter" idx="1"/>
          </p:nvPr>
        </p:nvSpPr>
        <p:spPr>
          <a:xfrm>
            <a:off x="13623762" y="6393288"/>
            <a:ext cx="7729920" cy="2227584"/>
          </a:xfrm>
          <a:prstGeom prst="rect">
            <a:avLst/>
          </a:prstGeom>
        </p:spPr>
        <p:txBody>
          <a:bodyPr anchor="t"/>
          <a:lstStyle>
            <a:lvl1pPr marL="0" indent="0">
              <a:spcBef>
                <a:spcPts val="0"/>
              </a:spcBef>
              <a:buSzTx/>
              <a:buNone/>
              <a:defRPr>
                <a:solidFill>
                  <a:srgbClr val="FFFFFF"/>
                </a:solidFill>
              </a:defRPr>
            </a:lvl1pPr>
            <a:lvl2pPr marL="0" indent="0">
              <a:spcBef>
                <a:spcPts val="0"/>
              </a:spcBef>
              <a:buSzTx/>
              <a:buNone/>
              <a:defRPr>
                <a:solidFill>
                  <a:srgbClr val="FFFFFF"/>
                </a:solidFill>
              </a:defRPr>
            </a:lvl2pPr>
            <a:lvl3pPr marL="0" indent="0">
              <a:spcBef>
                <a:spcPts val="0"/>
              </a:spcBef>
              <a:buSzTx/>
              <a:buNone/>
              <a:defRPr>
                <a:solidFill>
                  <a:srgbClr val="FFFFFF"/>
                </a:solidFill>
              </a:defRPr>
            </a:lvl3pPr>
            <a:lvl4pPr marL="0" indent="0">
              <a:spcBef>
                <a:spcPts val="0"/>
              </a:spcBef>
              <a:buSzTx/>
              <a:buNone/>
              <a:defRPr>
                <a:solidFill>
                  <a:srgbClr val="FFFFFF"/>
                </a:solidFill>
              </a:defRPr>
            </a:lvl4pPr>
            <a:lvl5pPr marL="0" indent="0">
              <a:spcBef>
                <a:spcPts val="0"/>
              </a:spcBef>
              <a:buSzTx/>
              <a:buNone/>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29" name="Title Text"/>
          <p:cNvSpPr txBox="1"/>
          <p:nvPr>
            <p:ph type="title"/>
          </p:nvPr>
        </p:nvSpPr>
        <p:spPr>
          <a:xfrm>
            <a:off x="13605806" y="3830770"/>
            <a:ext cx="5113184" cy="1525275"/>
          </a:xfrm>
          <a:prstGeom prst="rect">
            <a:avLst/>
          </a:prstGeom>
        </p:spPr>
        <p:txBody>
          <a:bodyPr anchor="t"/>
          <a:lstStyle>
            <a:lvl1pPr>
              <a:defRPr b="1" sz="5000">
                <a:solidFill>
                  <a:srgbClr val="FFFFFF"/>
                </a:solidFill>
                <a:latin typeface="Raleway"/>
                <a:ea typeface="Raleway"/>
                <a:cs typeface="Raleway"/>
                <a:sym typeface="Raleway"/>
              </a:defRPr>
            </a:lvl1pPr>
          </a:lstStyle>
          <a:p>
            <a:pPr/>
            <a:r>
              <a:t>Title Text</a:t>
            </a:r>
          </a:p>
        </p:txBody>
      </p:sp>
      <p:sp>
        <p:nvSpPr>
          <p:cNvPr id="430" name="IRIS"/>
          <p:cNvSpPr txBox="1"/>
          <p:nvPr>
            <p:ph type="body" sz="quarter" idx="13"/>
          </p:nvPr>
        </p:nvSpPr>
        <p:spPr>
          <a:xfrm>
            <a:off x="11827598" y="661193"/>
            <a:ext cx="728807" cy="482604"/>
          </a:xfrm>
          <a:prstGeom prst="rect">
            <a:avLst/>
          </a:prstGeom>
        </p:spPr>
        <p:txBody>
          <a:bodyPr/>
          <a:lstStyle/>
          <a:p>
            <a:pPr>
              <a:defRPr spc="0"/>
            </a:pPr>
          </a:p>
        </p:txBody>
      </p:sp>
      <p:sp>
        <p:nvSpPr>
          <p:cNvPr id="431" name="www.yourwebsite.com"/>
          <p:cNvSpPr txBox="1"/>
          <p:nvPr>
            <p:ph type="body" sz="quarter" idx="14"/>
          </p:nvPr>
        </p:nvSpPr>
        <p:spPr>
          <a:xfrm>
            <a:off x="10465458" y="12591398"/>
            <a:ext cx="3453082" cy="469904"/>
          </a:xfrm>
          <a:prstGeom prst="rect">
            <a:avLst/>
          </a:prstGeom>
        </p:spPr>
        <p:txBody>
          <a:bodyPr/>
          <a:lstStyle/>
          <a:p>
            <a:pPr>
              <a:defRPr spc="0"/>
            </a:pPr>
          </a:p>
        </p:txBody>
      </p:sp>
      <p:sp>
        <p:nvSpPr>
          <p:cNvPr id="432" name="Shape"/>
          <p:cNvSpPr/>
          <p:nvPr>
            <p:ph type="body" idx="15"/>
          </p:nvPr>
        </p:nvSpPr>
        <p:spPr>
          <a:xfrm>
            <a:off x="-4805909" y="7025599"/>
            <a:ext cx="12285427" cy="14185987"/>
          </a:xfrm>
          <a:prstGeom prst="rect">
            <a:avLst/>
          </a:prstGeom>
          <a:ln w="25400">
            <a:solidFill>
              <a:srgbClr val="EDF0F3"/>
            </a:solidFill>
          </a:ln>
        </p:spPr>
        <p:txBody>
          <a:bodyPr/>
          <a:lstStyle/>
          <a:p>
            <a:pPr>
              <a:defRPr spc="0"/>
            </a:pPr>
          </a:p>
        </p:txBody>
      </p:sp>
      <p:sp>
        <p:nvSpPr>
          <p:cNvPr id="433" name="Drop Image Here.png"/>
          <p:cNvSpPr/>
          <p:nvPr>
            <p:ph type="pic" sz="half" idx="16"/>
          </p:nvPr>
        </p:nvSpPr>
        <p:spPr>
          <a:xfrm>
            <a:off x="2033179" y="2010492"/>
            <a:ext cx="10161594" cy="9695016"/>
          </a:xfrm>
          <a:prstGeom prst="rect">
            <a:avLst/>
          </a:prstGeom>
        </p:spPr>
        <p:txBody>
          <a:bodyPr lIns="91439" tIns="45719" rIns="91439" bIns="45719" anchor="t">
            <a:noAutofit/>
          </a:bodyPr>
          <a:lstStyle/>
          <a:p>
            <a:pPr/>
          </a:p>
        </p:txBody>
      </p:sp>
      <p:sp>
        <p:nvSpPr>
          <p:cNvPr id="434" name="Copywriter"/>
          <p:cNvSpPr txBox="1"/>
          <p:nvPr>
            <p:ph type="body" sz="quarter" idx="17"/>
          </p:nvPr>
        </p:nvSpPr>
        <p:spPr>
          <a:xfrm>
            <a:off x="13578597" y="5450196"/>
            <a:ext cx="1864364" cy="482602"/>
          </a:xfrm>
          <a:prstGeom prst="rect">
            <a:avLst/>
          </a:prstGeom>
        </p:spPr>
        <p:txBody>
          <a:bodyPr/>
          <a:lstStyle/>
          <a:p>
            <a:pPr>
              <a:defRPr spc="0"/>
            </a:pPr>
          </a:p>
        </p:txBody>
      </p:sp>
      <p:sp>
        <p:nvSpPr>
          <p:cNvPr id="435" name="Shape"/>
          <p:cNvSpPr/>
          <p:nvPr>
            <p:ph type="body" sz="quarter" idx="18"/>
          </p:nvPr>
        </p:nvSpPr>
        <p:spPr>
          <a:xfrm>
            <a:off x="13691234" y="9326571"/>
            <a:ext cx="558659" cy="558659"/>
          </a:xfrm>
          <a:prstGeom prst="rect">
            <a:avLst/>
          </a:prstGeom>
          <a:solidFill>
            <a:srgbClr val="FFFFFF"/>
          </a:solidFill>
        </p:spPr>
        <p:txBody>
          <a:bodyPr lIns="45718" tIns="45718" rIns="45718" bIns="45718"/>
          <a:lstStyle/>
          <a:p>
            <a:pPr>
              <a:defRPr spc="0"/>
            </a:pPr>
          </a:p>
        </p:txBody>
      </p:sp>
      <p:sp>
        <p:nvSpPr>
          <p:cNvPr id="436" name="Shape"/>
          <p:cNvSpPr/>
          <p:nvPr>
            <p:ph type="body" sz="quarter" idx="19"/>
          </p:nvPr>
        </p:nvSpPr>
        <p:spPr>
          <a:xfrm>
            <a:off x="15101658" y="9326571"/>
            <a:ext cx="558659" cy="558659"/>
          </a:xfrm>
          <a:prstGeom prst="rect">
            <a:avLst/>
          </a:prstGeom>
          <a:solidFill>
            <a:srgbClr val="FFFFFF"/>
          </a:solidFill>
        </p:spPr>
        <p:txBody>
          <a:bodyPr lIns="45718" tIns="45718" rIns="45718" bIns="45718"/>
          <a:lstStyle/>
          <a:p>
            <a:pPr>
              <a:defRPr spc="0"/>
            </a:pPr>
          </a:p>
        </p:txBody>
      </p:sp>
      <p:sp>
        <p:nvSpPr>
          <p:cNvPr id="437" name="Shape"/>
          <p:cNvSpPr/>
          <p:nvPr>
            <p:ph type="body" sz="quarter" idx="20"/>
          </p:nvPr>
        </p:nvSpPr>
        <p:spPr>
          <a:xfrm>
            <a:off x="16512082" y="9326571"/>
            <a:ext cx="558659" cy="558659"/>
          </a:xfrm>
          <a:prstGeom prst="rect">
            <a:avLst/>
          </a:prstGeom>
          <a:solidFill>
            <a:srgbClr val="FFFFFF"/>
          </a:solidFill>
        </p:spPr>
        <p:txBody>
          <a:bodyPr lIns="45718" tIns="45718" rIns="45718" bIns="45718"/>
          <a:lstStyle/>
          <a:p>
            <a:pPr>
              <a:defRPr spc="0"/>
            </a:pPr>
          </a:p>
        </p:txBody>
      </p:sp>
      <p:sp>
        <p:nvSpPr>
          <p:cNvPr id="438" name="Shape"/>
          <p:cNvSpPr/>
          <p:nvPr>
            <p:ph type="body" sz="quarter" idx="21"/>
          </p:nvPr>
        </p:nvSpPr>
        <p:spPr>
          <a:xfrm>
            <a:off x="14396445" y="9326571"/>
            <a:ext cx="558659" cy="558659"/>
          </a:xfrm>
          <a:prstGeom prst="rect">
            <a:avLst/>
          </a:prstGeom>
          <a:solidFill>
            <a:srgbClr val="FFFFFF"/>
          </a:solidFill>
        </p:spPr>
        <p:txBody>
          <a:bodyPr lIns="45718" tIns="45718" rIns="45718" bIns="45718"/>
          <a:lstStyle/>
          <a:p>
            <a:pPr>
              <a:defRPr spc="0"/>
            </a:pPr>
          </a:p>
        </p:txBody>
      </p:sp>
      <p:sp>
        <p:nvSpPr>
          <p:cNvPr id="439" name="Shape"/>
          <p:cNvSpPr/>
          <p:nvPr>
            <p:ph type="body" sz="quarter" idx="22"/>
          </p:nvPr>
        </p:nvSpPr>
        <p:spPr>
          <a:xfrm>
            <a:off x="15806869" y="9326571"/>
            <a:ext cx="558659" cy="558659"/>
          </a:xfrm>
          <a:prstGeom prst="rect">
            <a:avLst/>
          </a:prstGeom>
          <a:solidFill>
            <a:srgbClr val="FFFFFF"/>
          </a:solidFill>
        </p:spPr>
        <p:txBody>
          <a:bodyPr lIns="45718" tIns="45718" rIns="45718" bIns="45718"/>
          <a:lstStyle/>
          <a:p>
            <a:pPr>
              <a:defRPr spc="0"/>
            </a:pPr>
          </a:p>
        </p:txBody>
      </p:sp>
      <p:sp>
        <p:nvSpPr>
          <p:cNvPr id="440" name="Slide Number"/>
          <p:cNvSpPr txBox="1"/>
          <p:nvPr>
            <p:ph type="sldNum" sz="quarter" idx="2"/>
          </p:nvPr>
        </p:nvSpPr>
        <p:spPr>
          <a:xfrm>
            <a:off x="99826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ne mockup slide (1)">
    <p:spTree>
      <p:nvGrpSpPr>
        <p:cNvPr id="1" name=""/>
        <p:cNvGrpSpPr/>
        <p:nvPr/>
      </p:nvGrpSpPr>
      <p:grpSpPr>
        <a:xfrm>
          <a:off x="0" y="0"/>
          <a:ext cx="0" cy="0"/>
          <a:chOff x="0" y="0"/>
          <a:chExt cx="0" cy="0"/>
        </a:xfrm>
      </p:grpSpPr>
      <p:sp>
        <p:nvSpPr>
          <p:cNvPr id="447" name="Body Level One…"/>
          <p:cNvSpPr txBox="1"/>
          <p:nvPr>
            <p:ph type="body" sz="quarter" idx="1"/>
          </p:nvPr>
        </p:nvSpPr>
        <p:spPr>
          <a:xfrm>
            <a:off x="6093967" y="-1051596"/>
            <a:ext cx="12196066" cy="2641602"/>
          </a:xfrm>
          <a:prstGeom prst="rect">
            <a:avLst/>
          </a:prstGeom>
        </p:spPr>
        <p:txBody>
          <a:bodyPr/>
          <a:lstStyle>
            <a:lvl1pPr marL="0" indent="0" algn="ctr">
              <a:lnSpc>
                <a:spcPct val="70000"/>
              </a:lnSpc>
              <a:spcBef>
                <a:spcPts val="0"/>
              </a:spcBef>
              <a:buSzTx/>
              <a:buNone/>
              <a:defRPr b="1" spc="0" sz="17000">
                <a:solidFill>
                  <a:srgbClr val="F6F6F6"/>
                </a:solidFill>
                <a:latin typeface="Raleway"/>
                <a:ea typeface="Raleway"/>
                <a:cs typeface="Raleway"/>
                <a:sym typeface="Raleway"/>
              </a:defRPr>
            </a:lvl1pPr>
            <a:lvl2pPr marL="2710957" indent="-2075957" algn="ctr">
              <a:lnSpc>
                <a:spcPct val="70000"/>
              </a:lnSpc>
              <a:spcBef>
                <a:spcPts val="0"/>
              </a:spcBef>
              <a:defRPr b="1" spc="0" sz="17000">
                <a:solidFill>
                  <a:srgbClr val="F6F6F6"/>
                </a:solidFill>
                <a:latin typeface="Raleway"/>
                <a:ea typeface="Raleway"/>
                <a:cs typeface="Raleway"/>
                <a:sym typeface="Raleway"/>
              </a:defRPr>
            </a:lvl2pPr>
            <a:lvl3pPr marL="3345958" indent="-2075957" algn="ctr">
              <a:lnSpc>
                <a:spcPct val="70000"/>
              </a:lnSpc>
              <a:spcBef>
                <a:spcPts val="0"/>
              </a:spcBef>
              <a:defRPr b="1" spc="0" sz="17000">
                <a:solidFill>
                  <a:srgbClr val="F6F6F6"/>
                </a:solidFill>
                <a:latin typeface="Raleway"/>
                <a:ea typeface="Raleway"/>
                <a:cs typeface="Raleway"/>
                <a:sym typeface="Raleway"/>
              </a:defRPr>
            </a:lvl3pPr>
            <a:lvl4pPr marL="3980958" indent="-2075957" algn="ctr">
              <a:lnSpc>
                <a:spcPct val="70000"/>
              </a:lnSpc>
              <a:spcBef>
                <a:spcPts val="0"/>
              </a:spcBef>
              <a:defRPr b="1" spc="0" sz="17000">
                <a:solidFill>
                  <a:srgbClr val="F6F6F6"/>
                </a:solidFill>
                <a:latin typeface="Raleway"/>
                <a:ea typeface="Raleway"/>
                <a:cs typeface="Raleway"/>
                <a:sym typeface="Raleway"/>
              </a:defRPr>
            </a:lvl4pPr>
            <a:lvl5pPr marL="4615958" indent="-2075957" algn="ctr">
              <a:lnSpc>
                <a:spcPct val="70000"/>
              </a:lnSpc>
              <a:spcBef>
                <a:spcPts val="0"/>
              </a:spcBef>
              <a:defRPr b="1" spc="0" sz="17000">
                <a:solidFill>
                  <a:srgbClr val="F6F6F6"/>
                </a:solidFill>
                <a:latin typeface="Raleway"/>
                <a:ea typeface="Raleway"/>
                <a:cs typeface="Raleway"/>
                <a:sym typeface="Raleway"/>
              </a:defRPr>
            </a:lvl5pPr>
          </a:lstStyle>
          <a:p>
            <a:pPr/>
            <a:r>
              <a:t>Body Level One</a:t>
            </a:r>
          </a:p>
          <a:p>
            <a:pPr lvl="1"/>
            <a:r>
              <a:t>Body Level Two</a:t>
            </a:r>
          </a:p>
          <a:p>
            <a:pPr lvl="2"/>
            <a:r>
              <a:t>Body Level Three</a:t>
            </a:r>
          </a:p>
          <a:p>
            <a:pPr lvl="3"/>
            <a:r>
              <a:t>Body Level Four</a:t>
            </a:r>
          </a:p>
          <a:p>
            <a:pPr lvl="4"/>
            <a:r>
              <a:t>Body Level Five</a:t>
            </a:r>
          </a:p>
        </p:txBody>
      </p:sp>
      <p:sp>
        <p:nvSpPr>
          <p:cNvPr id="448" name="Body Level One…"/>
          <p:cNvSpPr txBox="1"/>
          <p:nvPr>
            <p:ph type="body" sz="quarter" idx="13"/>
          </p:nvPr>
        </p:nvSpPr>
        <p:spPr>
          <a:xfrm>
            <a:off x="1719588" y="5158278"/>
            <a:ext cx="7805157" cy="3078697"/>
          </a:xfrm>
          <a:prstGeom prst="rect">
            <a:avLst/>
          </a:prstGeom>
        </p:spPr>
        <p:txBody>
          <a:bodyPr anchor="t"/>
          <a:lstStyle/>
          <a:p>
            <a:pPr>
              <a:defRPr spc="0"/>
            </a:pPr>
          </a:p>
        </p:txBody>
      </p:sp>
      <p:sp>
        <p:nvSpPr>
          <p:cNvPr id="449" name="Title Text"/>
          <p:cNvSpPr txBox="1"/>
          <p:nvPr>
            <p:ph type="title"/>
          </p:nvPr>
        </p:nvSpPr>
        <p:spPr>
          <a:xfrm>
            <a:off x="1684244" y="2962100"/>
            <a:ext cx="6576061" cy="1525273"/>
          </a:xfrm>
          <a:prstGeom prst="rect">
            <a:avLst/>
          </a:prstGeom>
        </p:spPr>
        <p:txBody>
          <a:bodyPr anchor="t"/>
          <a:lstStyle>
            <a:lvl1pPr>
              <a:defRPr sz="5000">
                <a:latin typeface="+mn-lt"/>
                <a:ea typeface="+mn-ea"/>
                <a:cs typeface="+mn-cs"/>
                <a:sym typeface="Raleway Medium"/>
              </a:defRPr>
            </a:lvl1pPr>
          </a:lstStyle>
          <a:p>
            <a:pPr/>
            <a:r>
              <a:t>Title Text</a:t>
            </a:r>
          </a:p>
        </p:txBody>
      </p:sp>
      <p:sp>
        <p:nvSpPr>
          <p:cNvPr id="450" name="IRIS"/>
          <p:cNvSpPr txBox="1"/>
          <p:nvPr>
            <p:ph type="body" sz="quarter" idx="14"/>
          </p:nvPr>
        </p:nvSpPr>
        <p:spPr>
          <a:xfrm>
            <a:off x="681892" y="661193"/>
            <a:ext cx="728803" cy="482604"/>
          </a:xfrm>
          <a:prstGeom prst="rect">
            <a:avLst/>
          </a:prstGeom>
        </p:spPr>
        <p:txBody>
          <a:bodyPr/>
          <a:lstStyle/>
          <a:p>
            <a:pPr>
              <a:defRPr spc="0"/>
            </a:pPr>
          </a:p>
        </p:txBody>
      </p:sp>
      <p:sp>
        <p:nvSpPr>
          <p:cNvPr id="451" name="www.yourwebsite.com"/>
          <p:cNvSpPr txBox="1"/>
          <p:nvPr>
            <p:ph type="body" sz="quarter" idx="15"/>
          </p:nvPr>
        </p:nvSpPr>
        <p:spPr>
          <a:xfrm>
            <a:off x="653332" y="12591398"/>
            <a:ext cx="3453080" cy="469904"/>
          </a:xfrm>
          <a:prstGeom prst="rect">
            <a:avLst/>
          </a:prstGeom>
        </p:spPr>
        <p:txBody>
          <a:bodyPr/>
          <a:lstStyle/>
          <a:p>
            <a:pPr>
              <a:defRPr spc="0"/>
            </a:pPr>
          </a:p>
        </p:txBody>
      </p:sp>
      <p:pic>
        <p:nvPicPr>
          <p:cNvPr id="452" name="Phone_1.png" descr="Phone_1.png"/>
          <p:cNvPicPr>
            <a:picLocks noChangeAspect="1"/>
          </p:cNvPicPr>
          <p:nvPr/>
        </p:nvPicPr>
        <p:blipFill>
          <a:blip r:embed="rId2">
            <a:extLst/>
          </a:blip>
          <a:stretch>
            <a:fillRect/>
          </a:stretch>
        </p:blipFill>
        <p:spPr>
          <a:xfrm>
            <a:off x="10792176" y="2726139"/>
            <a:ext cx="6671142" cy="13716002"/>
          </a:xfrm>
          <a:prstGeom prst="rect">
            <a:avLst/>
          </a:prstGeom>
          <a:ln w="12700">
            <a:miter lim="400000"/>
          </a:ln>
        </p:spPr>
      </p:pic>
      <p:sp>
        <p:nvSpPr>
          <p:cNvPr id="453" name="Line"/>
          <p:cNvSpPr/>
          <p:nvPr>
            <p:ph type="body" sz="quarter" idx="16"/>
          </p:nvPr>
        </p:nvSpPr>
        <p:spPr>
          <a:xfrm>
            <a:off x="18616835" y="8062703"/>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0066E6"/>
            </a:solidFill>
          </a:ln>
        </p:spPr>
        <p:txBody>
          <a:bodyPr/>
          <a:lstStyle/>
          <a:p>
            <a:pPr>
              <a:defRPr spc="0"/>
            </a:pPr>
          </a:p>
        </p:txBody>
      </p:sp>
      <p:sp>
        <p:nvSpPr>
          <p:cNvPr id="454" name="Available for free"/>
          <p:cNvSpPr txBox="1"/>
          <p:nvPr>
            <p:ph type="body" sz="quarter" idx="17"/>
          </p:nvPr>
        </p:nvSpPr>
        <p:spPr>
          <a:xfrm>
            <a:off x="19430359" y="7834103"/>
            <a:ext cx="2418516" cy="431804"/>
          </a:xfrm>
          <a:prstGeom prst="rect">
            <a:avLst/>
          </a:prstGeom>
        </p:spPr>
        <p:txBody>
          <a:bodyPr/>
          <a:lstStyle/>
          <a:p>
            <a:pPr marL="275247" indent="-275247" defTabSz="808990">
              <a:spcBef>
                <a:spcPts val="5000"/>
              </a:spcBef>
              <a:defRPr spc="0" sz="2254"/>
            </a:pPr>
          </a:p>
        </p:txBody>
      </p:sp>
      <p:sp>
        <p:nvSpPr>
          <p:cNvPr id="455" name="Line"/>
          <p:cNvSpPr/>
          <p:nvPr>
            <p:ph type="body" sz="quarter" idx="18"/>
          </p:nvPr>
        </p:nvSpPr>
        <p:spPr>
          <a:xfrm>
            <a:off x="18616835" y="8829771"/>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5033AA"/>
            </a:solidFill>
          </a:ln>
        </p:spPr>
        <p:txBody>
          <a:bodyPr/>
          <a:lstStyle/>
          <a:p>
            <a:pPr>
              <a:defRPr spc="0"/>
            </a:pPr>
          </a:p>
        </p:txBody>
      </p:sp>
      <p:sp>
        <p:nvSpPr>
          <p:cNvPr id="456" name="High-quality"/>
          <p:cNvSpPr txBox="1"/>
          <p:nvPr>
            <p:ph type="body" sz="quarter" idx="19"/>
          </p:nvPr>
        </p:nvSpPr>
        <p:spPr>
          <a:xfrm>
            <a:off x="19430359" y="8601171"/>
            <a:ext cx="1783716" cy="431804"/>
          </a:xfrm>
          <a:prstGeom prst="rect">
            <a:avLst/>
          </a:prstGeom>
        </p:spPr>
        <p:txBody>
          <a:bodyPr/>
          <a:lstStyle/>
          <a:p>
            <a:pPr marL="275247" indent="-275247" defTabSz="808990">
              <a:spcBef>
                <a:spcPts val="5000"/>
              </a:spcBef>
              <a:defRPr spc="0" sz="2254"/>
            </a:pPr>
          </a:p>
        </p:txBody>
      </p:sp>
      <p:sp>
        <p:nvSpPr>
          <p:cNvPr id="457" name="Line"/>
          <p:cNvSpPr/>
          <p:nvPr>
            <p:ph type="body" sz="quarter" idx="20"/>
          </p:nvPr>
        </p:nvSpPr>
        <p:spPr>
          <a:xfrm>
            <a:off x="18616835" y="9596839"/>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F6AD31"/>
            </a:solidFill>
          </a:ln>
        </p:spPr>
        <p:txBody>
          <a:bodyPr/>
          <a:lstStyle/>
          <a:p>
            <a:pPr>
              <a:defRPr spc="0"/>
            </a:pPr>
          </a:p>
        </p:txBody>
      </p:sp>
      <p:sp>
        <p:nvSpPr>
          <p:cNvPr id="458" name="Easy to customizing"/>
          <p:cNvSpPr txBox="1"/>
          <p:nvPr>
            <p:ph type="body" sz="quarter" idx="21"/>
          </p:nvPr>
        </p:nvSpPr>
        <p:spPr>
          <a:xfrm>
            <a:off x="19430359" y="9368239"/>
            <a:ext cx="2763296" cy="431801"/>
          </a:xfrm>
          <a:prstGeom prst="rect">
            <a:avLst/>
          </a:prstGeom>
        </p:spPr>
        <p:txBody>
          <a:bodyPr/>
          <a:lstStyle/>
          <a:p>
            <a:pPr marL="275247" indent="-275247" defTabSz="808990">
              <a:spcBef>
                <a:spcPts val="5000"/>
              </a:spcBef>
              <a:defRPr spc="0" sz="2254"/>
            </a:pPr>
          </a:p>
        </p:txBody>
      </p:sp>
      <p:sp>
        <p:nvSpPr>
          <p:cNvPr id="459" name="Line"/>
          <p:cNvSpPr/>
          <p:nvPr>
            <p:ph type="body" sz="quarter" idx="22"/>
          </p:nvPr>
        </p:nvSpPr>
        <p:spPr>
          <a:xfrm>
            <a:off x="18616837" y="10363906"/>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ED4958"/>
            </a:solidFill>
          </a:ln>
        </p:spPr>
        <p:txBody>
          <a:bodyPr/>
          <a:lstStyle/>
          <a:p>
            <a:pPr>
              <a:defRPr spc="0"/>
            </a:pPr>
          </a:p>
        </p:txBody>
      </p:sp>
      <p:sp>
        <p:nvSpPr>
          <p:cNvPr id="460" name="Many amazing files"/>
          <p:cNvSpPr txBox="1"/>
          <p:nvPr>
            <p:ph type="body" sz="quarter" idx="23"/>
          </p:nvPr>
        </p:nvSpPr>
        <p:spPr>
          <a:xfrm>
            <a:off x="19430361" y="10135306"/>
            <a:ext cx="2654328" cy="431804"/>
          </a:xfrm>
          <a:prstGeom prst="rect">
            <a:avLst/>
          </a:prstGeom>
        </p:spPr>
        <p:txBody>
          <a:bodyPr/>
          <a:lstStyle/>
          <a:p>
            <a:pPr marL="275247" indent="-275247" defTabSz="808990">
              <a:spcBef>
                <a:spcPts val="5000"/>
              </a:spcBef>
              <a:defRPr spc="0" sz="2254"/>
            </a:pPr>
          </a:p>
        </p:txBody>
      </p:sp>
      <p:sp>
        <p:nvSpPr>
          <p:cNvPr id="461" name="Line"/>
          <p:cNvSpPr/>
          <p:nvPr>
            <p:ph type="body" sz="quarter" idx="24"/>
          </p:nvPr>
        </p:nvSpPr>
        <p:spPr>
          <a:xfrm>
            <a:off x="18616837" y="11130977"/>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1F2025"/>
            </a:solidFill>
          </a:ln>
        </p:spPr>
        <p:txBody>
          <a:bodyPr/>
          <a:lstStyle/>
          <a:p>
            <a:pPr>
              <a:defRPr spc="0"/>
            </a:pPr>
          </a:p>
        </p:txBody>
      </p:sp>
      <p:sp>
        <p:nvSpPr>
          <p:cNvPr id="462" name="Free updates"/>
          <p:cNvSpPr txBox="1"/>
          <p:nvPr>
            <p:ph type="body" sz="quarter" idx="25"/>
          </p:nvPr>
        </p:nvSpPr>
        <p:spPr>
          <a:xfrm>
            <a:off x="19430361" y="10902377"/>
            <a:ext cx="1891005" cy="431804"/>
          </a:xfrm>
          <a:prstGeom prst="rect">
            <a:avLst/>
          </a:prstGeom>
        </p:spPr>
        <p:txBody>
          <a:bodyPr/>
          <a:lstStyle/>
          <a:p>
            <a:pPr marL="275247" indent="-275247" defTabSz="808990">
              <a:spcBef>
                <a:spcPts val="5000"/>
              </a:spcBef>
              <a:defRPr spc="0" sz="2254"/>
            </a:pPr>
          </a:p>
        </p:txBody>
      </p:sp>
      <p:sp>
        <p:nvSpPr>
          <p:cNvPr id="463" name="Product feature"/>
          <p:cNvSpPr txBox="1"/>
          <p:nvPr>
            <p:ph type="body" sz="quarter" idx="26"/>
          </p:nvPr>
        </p:nvSpPr>
        <p:spPr>
          <a:xfrm>
            <a:off x="18551351" y="6787632"/>
            <a:ext cx="3008380" cy="546104"/>
          </a:xfrm>
          <a:prstGeom prst="rect">
            <a:avLst/>
          </a:prstGeom>
        </p:spPr>
        <p:txBody>
          <a:bodyPr/>
          <a:lstStyle/>
          <a:p>
            <a:pPr>
              <a:defRPr spc="0"/>
            </a:pPr>
          </a:p>
        </p:txBody>
      </p:sp>
      <p:sp>
        <p:nvSpPr>
          <p:cNvPr id="464" name="Drop Image Here.png"/>
          <p:cNvSpPr/>
          <p:nvPr>
            <p:ph type="pic" sz="quarter" idx="27"/>
          </p:nvPr>
        </p:nvSpPr>
        <p:spPr>
          <a:xfrm>
            <a:off x="11211835" y="4360536"/>
            <a:ext cx="5803902" cy="10447209"/>
          </a:xfrm>
          <a:prstGeom prst="rect">
            <a:avLst/>
          </a:prstGeom>
        </p:spPr>
        <p:txBody>
          <a:bodyPr lIns="91439" tIns="45719" rIns="91439" bIns="45719" anchor="t">
            <a:noAutofit/>
          </a:bodyPr>
          <a:lstStyle/>
          <a:p>
            <a:pPr/>
          </a:p>
        </p:txBody>
      </p:sp>
      <p:sp>
        <p:nvSpPr>
          <p:cNvPr id="465" name="Your awesome text"/>
          <p:cNvSpPr txBox="1"/>
          <p:nvPr>
            <p:ph type="body" sz="quarter" idx="28"/>
          </p:nvPr>
        </p:nvSpPr>
        <p:spPr>
          <a:xfrm>
            <a:off x="3174193" y="9285313"/>
            <a:ext cx="3598927" cy="546104"/>
          </a:xfrm>
          <a:prstGeom prst="rect">
            <a:avLst/>
          </a:prstGeom>
        </p:spPr>
        <p:txBody>
          <a:bodyPr/>
          <a:lstStyle/>
          <a:p>
            <a:pPr>
              <a:defRPr spc="0"/>
            </a:pPr>
          </a:p>
        </p:txBody>
      </p:sp>
      <p:sp>
        <p:nvSpPr>
          <p:cNvPr id="466" name="There are many variations of passages of…"/>
          <p:cNvSpPr txBox="1"/>
          <p:nvPr>
            <p:ph type="body" sz="quarter" idx="29"/>
          </p:nvPr>
        </p:nvSpPr>
        <p:spPr>
          <a:xfrm>
            <a:off x="3170976" y="10054945"/>
            <a:ext cx="5865618" cy="919482"/>
          </a:xfrm>
          <a:prstGeom prst="rect">
            <a:avLst/>
          </a:prstGeom>
        </p:spPr>
        <p:txBody>
          <a:bodyPr anchor="t"/>
          <a:lstStyle/>
          <a:p>
            <a:pPr>
              <a:defRPr spc="0"/>
            </a:pPr>
          </a:p>
        </p:txBody>
      </p:sp>
      <p:sp>
        <p:nvSpPr>
          <p:cNvPr id="467" name="Shape"/>
          <p:cNvSpPr/>
          <p:nvPr>
            <p:ph type="body" sz="quarter" idx="30"/>
          </p:nvPr>
        </p:nvSpPr>
        <p:spPr>
          <a:xfrm>
            <a:off x="1762243" y="9784498"/>
            <a:ext cx="865937" cy="755025"/>
          </a:xfrm>
          <a:prstGeom prst="rect">
            <a:avLst/>
          </a:prstGeom>
          <a:gradFill>
            <a:gsLst>
              <a:gs pos="0">
                <a:srgbClr val="0047A0"/>
              </a:gs>
              <a:gs pos="48738">
                <a:srgbClr val="0E7CED"/>
              </a:gs>
              <a:gs pos="100000">
                <a:srgbClr val="0071FF"/>
              </a:gs>
            </a:gsLst>
            <a:lin ang="6888723"/>
          </a:gradFill>
          <a:effectLst>
            <a:outerShdw sx="100000" sy="100000" kx="0" ky="0" algn="b" rotWithShape="0" blurRad="165100" dist="120225" dir="2705541">
              <a:srgbClr val="A6AAA9">
                <a:alpha val="34383"/>
              </a:srgbClr>
            </a:outerShdw>
          </a:effectLst>
        </p:spPr>
        <p:txBody>
          <a:bodyPr lIns="45718" tIns="45718" rIns="45718" bIns="45718"/>
          <a:lstStyle/>
          <a:p>
            <a:pPr>
              <a:defRPr spc="0"/>
            </a:pPr>
          </a:p>
        </p:txBody>
      </p:sp>
      <p:sp>
        <p:nvSpPr>
          <p:cNvPr id="468" name="Slide Number"/>
          <p:cNvSpPr txBox="1"/>
          <p:nvPr>
            <p:ph type="sldNum" sz="quarter" idx="2"/>
          </p:nvPr>
        </p:nvSpPr>
        <p:spPr>
          <a:xfrm>
            <a:off x="99826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ojections">
    <p:spTree>
      <p:nvGrpSpPr>
        <p:cNvPr id="1" name=""/>
        <p:cNvGrpSpPr/>
        <p:nvPr/>
      </p:nvGrpSpPr>
      <p:grpSpPr>
        <a:xfrm>
          <a:off x="0" y="0"/>
          <a:ext cx="0" cy="0"/>
          <a:chOff x="0" y="0"/>
          <a:chExt cx="0" cy="0"/>
        </a:xfrm>
      </p:grpSpPr>
      <p:sp>
        <p:nvSpPr>
          <p:cNvPr id="475" name="Body Level One…"/>
          <p:cNvSpPr txBox="1"/>
          <p:nvPr>
            <p:ph type="body" sz="quarter" idx="1"/>
          </p:nvPr>
        </p:nvSpPr>
        <p:spPr>
          <a:xfrm>
            <a:off x="14883389" y="3815919"/>
            <a:ext cx="7497438" cy="1781812"/>
          </a:xfrm>
          <a:prstGeom prst="rect">
            <a:avLst/>
          </a:prstGeom>
        </p:spPr>
        <p:txBody>
          <a:bodyPr anchor="t"/>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76" name="Title Text"/>
          <p:cNvSpPr txBox="1"/>
          <p:nvPr>
            <p:ph type="title"/>
          </p:nvPr>
        </p:nvSpPr>
        <p:spPr>
          <a:xfrm>
            <a:off x="14848042" y="1619739"/>
            <a:ext cx="6576064" cy="1525274"/>
          </a:xfrm>
          <a:prstGeom prst="rect">
            <a:avLst/>
          </a:prstGeom>
        </p:spPr>
        <p:txBody>
          <a:bodyPr anchor="t"/>
          <a:lstStyle>
            <a:lvl1pPr>
              <a:defRPr sz="5000">
                <a:latin typeface="+mn-lt"/>
                <a:ea typeface="+mn-ea"/>
                <a:cs typeface="+mn-cs"/>
                <a:sym typeface="Raleway Medium"/>
              </a:defRPr>
            </a:lvl1pPr>
          </a:lstStyle>
          <a:p>
            <a:pPr/>
            <a:r>
              <a:t>Title Text</a:t>
            </a:r>
          </a:p>
        </p:txBody>
      </p:sp>
      <p:sp>
        <p:nvSpPr>
          <p:cNvPr id="477" name="IRIS"/>
          <p:cNvSpPr txBox="1"/>
          <p:nvPr>
            <p:ph type="body" sz="quarter" idx="13"/>
          </p:nvPr>
        </p:nvSpPr>
        <p:spPr>
          <a:xfrm>
            <a:off x="681892" y="661193"/>
            <a:ext cx="728803" cy="482604"/>
          </a:xfrm>
          <a:prstGeom prst="rect">
            <a:avLst/>
          </a:prstGeom>
        </p:spPr>
        <p:txBody>
          <a:bodyPr/>
          <a:lstStyle/>
          <a:p>
            <a:pPr>
              <a:defRPr spc="0"/>
            </a:pPr>
          </a:p>
        </p:txBody>
      </p:sp>
      <p:sp>
        <p:nvSpPr>
          <p:cNvPr id="478" name="Line"/>
          <p:cNvSpPr/>
          <p:nvPr/>
        </p:nvSpPr>
        <p:spPr>
          <a:xfrm flipV="1">
            <a:off x="12765023" y="-4742"/>
            <a:ext cx="4" cy="6494631"/>
          </a:xfrm>
          <a:prstGeom prst="line">
            <a:avLst/>
          </a:prstGeom>
          <a:ln w="38100">
            <a:solidFill>
              <a:srgbClr val="E4E4E7"/>
            </a:solidFill>
            <a:miter lim="400000"/>
          </a:ln>
        </p:spPr>
        <p:txBody>
          <a:bodyPr lIns="45718" tIns="45718" rIns="45718" bIns="45718"/>
          <a:lstStyle/>
          <a:p>
            <a:pPr/>
          </a:p>
        </p:txBody>
      </p:sp>
      <p:sp>
        <p:nvSpPr>
          <p:cNvPr id="479" name="Monoblock"/>
          <p:cNvSpPr txBox="1"/>
          <p:nvPr>
            <p:ph type="body" sz="quarter" idx="14"/>
          </p:nvPr>
        </p:nvSpPr>
        <p:spPr>
          <a:xfrm>
            <a:off x="6360604" y="11694117"/>
            <a:ext cx="11662792" cy="2641603"/>
          </a:xfrm>
          <a:prstGeom prst="rect">
            <a:avLst/>
          </a:prstGeom>
        </p:spPr>
        <p:txBody>
          <a:bodyPr/>
          <a:lstStyle/>
          <a:p>
            <a:pPr>
              <a:defRPr spc="0"/>
            </a:pPr>
          </a:p>
        </p:txBody>
      </p:sp>
      <p:sp>
        <p:nvSpPr>
          <p:cNvPr id="480" name="Any thing embarrassing hidden in the middle of text. All…"/>
          <p:cNvSpPr txBox="1"/>
          <p:nvPr>
            <p:ph type="body" sz="quarter" idx="15"/>
          </p:nvPr>
        </p:nvSpPr>
        <p:spPr>
          <a:xfrm>
            <a:off x="14851854" y="9457734"/>
            <a:ext cx="7473903" cy="919482"/>
          </a:xfrm>
          <a:prstGeom prst="rect">
            <a:avLst/>
          </a:prstGeom>
        </p:spPr>
        <p:txBody>
          <a:bodyPr anchor="t"/>
          <a:lstStyle/>
          <a:p>
            <a:pPr>
              <a:defRPr spc="0"/>
            </a:pPr>
          </a:p>
        </p:txBody>
      </p:sp>
      <p:pic>
        <p:nvPicPr>
          <p:cNvPr id="481" name="Computer_1.png" descr="Computer_1.png"/>
          <p:cNvPicPr>
            <a:picLocks noChangeAspect="1"/>
          </p:cNvPicPr>
          <p:nvPr/>
        </p:nvPicPr>
        <p:blipFill>
          <a:blip r:embed="rId2">
            <a:extLst/>
          </a:blip>
          <a:stretch>
            <a:fillRect/>
          </a:stretch>
        </p:blipFill>
        <p:spPr>
          <a:xfrm>
            <a:off x="1727493" y="2688183"/>
            <a:ext cx="9340682" cy="7833352"/>
          </a:xfrm>
          <a:prstGeom prst="rect">
            <a:avLst/>
          </a:prstGeom>
          <a:ln w="12700">
            <a:miter lim="400000"/>
          </a:ln>
        </p:spPr>
      </p:pic>
      <p:sp>
        <p:nvSpPr>
          <p:cNvPr id="482" name="Drop Image Here.png"/>
          <p:cNvSpPr/>
          <p:nvPr>
            <p:ph type="pic" sz="quarter" idx="16"/>
          </p:nvPr>
        </p:nvSpPr>
        <p:spPr>
          <a:xfrm>
            <a:off x="2182239" y="3127636"/>
            <a:ext cx="8422690" cy="4780167"/>
          </a:xfrm>
          <a:prstGeom prst="rect">
            <a:avLst/>
          </a:prstGeom>
        </p:spPr>
        <p:txBody>
          <a:bodyPr lIns="91439" tIns="45719" rIns="91439" bIns="45719" anchor="t">
            <a:noAutofit/>
          </a:bodyPr>
          <a:lstStyle/>
          <a:p>
            <a:pPr/>
          </a:p>
        </p:txBody>
      </p:sp>
      <p:sp>
        <p:nvSpPr>
          <p:cNvPr id="483" name="Line"/>
          <p:cNvSpPr/>
          <p:nvPr>
            <p:ph type="body" sz="quarter" idx="17"/>
          </p:nvPr>
        </p:nvSpPr>
        <p:spPr>
          <a:xfrm>
            <a:off x="14928132" y="6908703"/>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F6AD31"/>
            </a:solidFill>
          </a:ln>
        </p:spPr>
        <p:txBody>
          <a:bodyPr/>
          <a:lstStyle/>
          <a:p>
            <a:pPr>
              <a:defRPr spc="0"/>
            </a:pPr>
          </a:p>
        </p:txBody>
      </p:sp>
      <p:sp>
        <p:nvSpPr>
          <p:cNvPr id="484" name="Available for free"/>
          <p:cNvSpPr txBox="1"/>
          <p:nvPr>
            <p:ph type="body" sz="quarter" idx="18"/>
          </p:nvPr>
        </p:nvSpPr>
        <p:spPr>
          <a:xfrm>
            <a:off x="15741656" y="6680103"/>
            <a:ext cx="2418516" cy="431804"/>
          </a:xfrm>
          <a:prstGeom prst="rect">
            <a:avLst/>
          </a:prstGeom>
        </p:spPr>
        <p:txBody>
          <a:bodyPr/>
          <a:lstStyle/>
          <a:p>
            <a:pPr marL="275247" indent="-275247" defTabSz="808990">
              <a:spcBef>
                <a:spcPts val="5000"/>
              </a:spcBef>
              <a:defRPr spc="0" sz="2254"/>
            </a:pPr>
          </a:p>
        </p:txBody>
      </p:sp>
      <p:sp>
        <p:nvSpPr>
          <p:cNvPr id="485" name="Line"/>
          <p:cNvSpPr/>
          <p:nvPr>
            <p:ph type="body" sz="quarter" idx="19"/>
          </p:nvPr>
        </p:nvSpPr>
        <p:spPr>
          <a:xfrm>
            <a:off x="14928132" y="7675773"/>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4EBCD3"/>
            </a:solidFill>
          </a:ln>
        </p:spPr>
        <p:txBody>
          <a:bodyPr/>
          <a:lstStyle/>
          <a:p>
            <a:pPr>
              <a:defRPr spc="0"/>
            </a:pPr>
          </a:p>
        </p:txBody>
      </p:sp>
      <p:sp>
        <p:nvSpPr>
          <p:cNvPr id="486" name="High-quality"/>
          <p:cNvSpPr txBox="1"/>
          <p:nvPr>
            <p:ph type="body" sz="quarter" idx="20"/>
          </p:nvPr>
        </p:nvSpPr>
        <p:spPr>
          <a:xfrm>
            <a:off x="15741656" y="7447173"/>
            <a:ext cx="1783716" cy="431804"/>
          </a:xfrm>
          <a:prstGeom prst="rect">
            <a:avLst/>
          </a:prstGeom>
        </p:spPr>
        <p:txBody>
          <a:bodyPr/>
          <a:lstStyle/>
          <a:p>
            <a:pPr marL="275247" indent="-275247" defTabSz="808990">
              <a:spcBef>
                <a:spcPts val="5000"/>
              </a:spcBef>
              <a:defRPr spc="0" sz="2254"/>
            </a:pPr>
          </a:p>
        </p:txBody>
      </p:sp>
      <p:sp>
        <p:nvSpPr>
          <p:cNvPr id="487" name="Line"/>
          <p:cNvSpPr/>
          <p:nvPr>
            <p:ph type="body" sz="quarter" idx="21"/>
          </p:nvPr>
        </p:nvSpPr>
        <p:spPr>
          <a:xfrm>
            <a:off x="14928132" y="8442842"/>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5033AA"/>
            </a:solidFill>
          </a:ln>
        </p:spPr>
        <p:txBody>
          <a:bodyPr/>
          <a:lstStyle/>
          <a:p>
            <a:pPr>
              <a:defRPr spc="0"/>
            </a:pPr>
          </a:p>
        </p:txBody>
      </p:sp>
      <p:sp>
        <p:nvSpPr>
          <p:cNvPr id="488" name="Easy to customizing"/>
          <p:cNvSpPr txBox="1"/>
          <p:nvPr>
            <p:ph type="body" sz="quarter" idx="22"/>
          </p:nvPr>
        </p:nvSpPr>
        <p:spPr>
          <a:xfrm>
            <a:off x="15741656" y="8214242"/>
            <a:ext cx="2763295" cy="431801"/>
          </a:xfrm>
          <a:prstGeom prst="rect">
            <a:avLst/>
          </a:prstGeom>
        </p:spPr>
        <p:txBody>
          <a:bodyPr/>
          <a:lstStyle/>
          <a:p>
            <a:pPr marL="275247" indent="-275247" defTabSz="808990">
              <a:spcBef>
                <a:spcPts val="5000"/>
              </a:spcBef>
              <a:defRPr spc="0" sz="2254"/>
            </a:pPr>
          </a:p>
        </p:txBody>
      </p:sp>
      <p:sp>
        <p:nvSpPr>
          <p:cNvPr id="489" name="Slide Number"/>
          <p:cNvSpPr txBox="1"/>
          <p:nvPr>
            <p:ph type="sldNum" sz="quarter" idx="2"/>
          </p:nvPr>
        </p:nvSpPr>
        <p:spPr>
          <a:xfrm>
            <a:off x="11561148"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onoblock mockup slide (2)">
    <p:spTree>
      <p:nvGrpSpPr>
        <p:cNvPr id="1" name=""/>
        <p:cNvGrpSpPr/>
        <p:nvPr/>
      </p:nvGrpSpPr>
      <p:grpSpPr>
        <a:xfrm>
          <a:off x="0" y="0"/>
          <a:ext cx="0" cy="0"/>
          <a:chOff x="0" y="0"/>
          <a:chExt cx="0" cy="0"/>
        </a:xfrm>
      </p:grpSpPr>
      <p:sp>
        <p:nvSpPr>
          <p:cNvPr id="496" name="Line"/>
          <p:cNvSpPr/>
          <p:nvPr/>
        </p:nvSpPr>
        <p:spPr>
          <a:xfrm flipV="1">
            <a:off x="12165433" y="-5920"/>
            <a:ext cx="5" cy="5882123"/>
          </a:xfrm>
          <a:prstGeom prst="line">
            <a:avLst/>
          </a:prstGeom>
          <a:ln w="38100">
            <a:solidFill>
              <a:srgbClr val="E4E4E7"/>
            </a:solidFill>
            <a:miter lim="400000"/>
          </a:ln>
        </p:spPr>
        <p:txBody>
          <a:bodyPr lIns="45718" tIns="45718" rIns="45718" bIns="45718"/>
          <a:lstStyle/>
          <a:p>
            <a:pPr/>
          </a:p>
        </p:txBody>
      </p:sp>
      <p:sp>
        <p:nvSpPr>
          <p:cNvPr id="497" name="Body Level One…"/>
          <p:cNvSpPr txBox="1"/>
          <p:nvPr>
            <p:ph type="body" sz="quarter" idx="1"/>
          </p:nvPr>
        </p:nvSpPr>
        <p:spPr>
          <a:xfrm>
            <a:off x="13991260" y="2150503"/>
            <a:ext cx="8732715" cy="1709873"/>
          </a:xfrm>
          <a:prstGeom prst="rect">
            <a:avLst/>
          </a:prstGeom>
        </p:spPr>
        <p:txBody>
          <a:bodyPr anchor="t"/>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98" name="Title Text"/>
          <p:cNvSpPr txBox="1"/>
          <p:nvPr>
            <p:ph type="title"/>
          </p:nvPr>
        </p:nvSpPr>
        <p:spPr>
          <a:xfrm>
            <a:off x="3763552" y="1824338"/>
            <a:ext cx="6576060" cy="2362203"/>
          </a:xfrm>
          <a:prstGeom prst="rect">
            <a:avLst/>
          </a:prstGeom>
        </p:spPr>
        <p:txBody>
          <a:bodyPr anchor="t"/>
          <a:lstStyle>
            <a:lvl1pPr algn="r">
              <a:defRPr sz="7500">
                <a:latin typeface="+mn-lt"/>
                <a:ea typeface="+mn-ea"/>
                <a:cs typeface="+mn-cs"/>
                <a:sym typeface="Raleway Medium"/>
              </a:defRPr>
            </a:lvl1pPr>
          </a:lstStyle>
          <a:p>
            <a:pPr/>
            <a:r>
              <a:t>Title Text</a:t>
            </a:r>
          </a:p>
        </p:txBody>
      </p:sp>
      <p:sp>
        <p:nvSpPr>
          <p:cNvPr id="499" name="IRIS"/>
          <p:cNvSpPr txBox="1"/>
          <p:nvPr>
            <p:ph type="body" sz="quarter" idx="13"/>
          </p:nvPr>
        </p:nvSpPr>
        <p:spPr>
          <a:xfrm>
            <a:off x="681892" y="661193"/>
            <a:ext cx="728803" cy="482604"/>
          </a:xfrm>
          <a:prstGeom prst="rect">
            <a:avLst/>
          </a:prstGeom>
        </p:spPr>
        <p:txBody>
          <a:bodyPr/>
          <a:lstStyle/>
          <a:p>
            <a:pPr>
              <a:defRPr spc="0"/>
            </a:pPr>
          </a:p>
        </p:txBody>
      </p:sp>
      <p:pic>
        <p:nvPicPr>
          <p:cNvPr id="500" name="Computer_1.png" descr="Computer_1.png"/>
          <p:cNvPicPr>
            <a:picLocks noChangeAspect="1"/>
          </p:cNvPicPr>
          <p:nvPr/>
        </p:nvPicPr>
        <p:blipFill>
          <a:blip r:embed="rId2">
            <a:extLst/>
          </a:blip>
          <a:stretch>
            <a:fillRect/>
          </a:stretch>
        </p:blipFill>
        <p:spPr>
          <a:xfrm>
            <a:off x="2265209" y="5876447"/>
            <a:ext cx="14132149" cy="11851604"/>
          </a:xfrm>
          <a:prstGeom prst="rect">
            <a:avLst/>
          </a:prstGeom>
          <a:ln w="12700">
            <a:miter lim="400000"/>
          </a:ln>
        </p:spPr>
      </p:pic>
      <p:sp>
        <p:nvSpPr>
          <p:cNvPr id="501" name="Drop Image Here.png"/>
          <p:cNvSpPr/>
          <p:nvPr>
            <p:ph type="pic" sz="half" idx="14"/>
          </p:nvPr>
        </p:nvSpPr>
        <p:spPr>
          <a:xfrm>
            <a:off x="2953224" y="6541327"/>
            <a:ext cx="12743256" cy="7232230"/>
          </a:xfrm>
          <a:prstGeom prst="rect">
            <a:avLst/>
          </a:prstGeom>
        </p:spPr>
        <p:txBody>
          <a:bodyPr lIns="91439" tIns="45719" rIns="91439" bIns="45719" anchor="t">
            <a:noAutofit/>
          </a:bodyPr>
          <a:lstStyle/>
          <a:p>
            <a:pPr/>
          </a:p>
        </p:txBody>
      </p:sp>
      <p:sp>
        <p:nvSpPr>
          <p:cNvPr id="502" name="Line"/>
          <p:cNvSpPr/>
          <p:nvPr>
            <p:ph type="body" sz="quarter" idx="15"/>
          </p:nvPr>
        </p:nvSpPr>
        <p:spPr>
          <a:xfrm>
            <a:off x="17892825" y="8311298"/>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0066E6"/>
            </a:solidFill>
          </a:ln>
        </p:spPr>
        <p:txBody>
          <a:bodyPr/>
          <a:lstStyle/>
          <a:p>
            <a:pPr>
              <a:defRPr spc="0"/>
            </a:pPr>
          </a:p>
        </p:txBody>
      </p:sp>
      <p:sp>
        <p:nvSpPr>
          <p:cNvPr id="503" name="Available for free"/>
          <p:cNvSpPr txBox="1"/>
          <p:nvPr>
            <p:ph type="body" sz="quarter" idx="16"/>
          </p:nvPr>
        </p:nvSpPr>
        <p:spPr>
          <a:xfrm>
            <a:off x="18706349" y="8082698"/>
            <a:ext cx="2418516" cy="431804"/>
          </a:xfrm>
          <a:prstGeom prst="rect">
            <a:avLst/>
          </a:prstGeom>
        </p:spPr>
        <p:txBody>
          <a:bodyPr/>
          <a:lstStyle/>
          <a:p>
            <a:pPr marL="275247" indent="-275247" defTabSz="808990">
              <a:spcBef>
                <a:spcPts val="5000"/>
              </a:spcBef>
              <a:defRPr spc="0" sz="2254"/>
            </a:pPr>
          </a:p>
        </p:txBody>
      </p:sp>
      <p:sp>
        <p:nvSpPr>
          <p:cNvPr id="504" name="Line"/>
          <p:cNvSpPr/>
          <p:nvPr>
            <p:ph type="body" sz="quarter" idx="17"/>
          </p:nvPr>
        </p:nvSpPr>
        <p:spPr>
          <a:xfrm>
            <a:off x="17892825" y="9078366"/>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5033AA"/>
            </a:solidFill>
          </a:ln>
        </p:spPr>
        <p:txBody>
          <a:bodyPr/>
          <a:lstStyle/>
          <a:p>
            <a:pPr>
              <a:defRPr spc="0"/>
            </a:pPr>
          </a:p>
        </p:txBody>
      </p:sp>
      <p:sp>
        <p:nvSpPr>
          <p:cNvPr id="505" name="High-quality"/>
          <p:cNvSpPr txBox="1"/>
          <p:nvPr>
            <p:ph type="body" sz="quarter" idx="18"/>
          </p:nvPr>
        </p:nvSpPr>
        <p:spPr>
          <a:xfrm>
            <a:off x="18706349" y="8849766"/>
            <a:ext cx="1783716" cy="431804"/>
          </a:xfrm>
          <a:prstGeom prst="rect">
            <a:avLst/>
          </a:prstGeom>
        </p:spPr>
        <p:txBody>
          <a:bodyPr/>
          <a:lstStyle/>
          <a:p>
            <a:pPr marL="275247" indent="-275247" defTabSz="808990">
              <a:spcBef>
                <a:spcPts val="5000"/>
              </a:spcBef>
              <a:defRPr spc="0" sz="2254"/>
            </a:pPr>
          </a:p>
        </p:txBody>
      </p:sp>
      <p:sp>
        <p:nvSpPr>
          <p:cNvPr id="506" name="Line"/>
          <p:cNvSpPr/>
          <p:nvPr>
            <p:ph type="body" sz="quarter" idx="19"/>
          </p:nvPr>
        </p:nvSpPr>
        <p:spPr>
          <a:xfrm>
            <a:off x="17892825" y="9845436"/>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F6AD31"/>
            </a:solidFill>
          </a:ln>
        </p:spPr>
        <p:txBody>
          <a:bodyPr/>
          <a:lstStyle/>
          <a:p>
            <a:pPr>
              <a:defRPr spc="0"/>
            </a:pPr>
          </a:p>
        </p:txBody>
      </p:sp>
      <p:sp>
        <p:nvSpPr>
          <p:cNvPr id="507" name="Easy to customizing"/>
          <p:cNvSpPr txBox="1"/>
          <p:nvPr>
            <p:ph type="body" sz="quarter" idx="20"/>
          </p:nvPr>
        </p:nvSpPr>
        <p:spPr>
          <a:xfrm>
            <a:off x="18706349" y="9616836"/>
            <a:ext cx="2763296" cy="431804"/>
          </a:xfrm>
          <a:prstGeom prst="rect">
            <a:avLst/>
          </a:prstGeom>
        </p:spPr>
        <p:txBody>
          <a:bodyPr/>
          <a:lstStyle/>
          <a:p>
            <a:pPr marL="275247" indent="-275247" defTabSz="808990">
              <a:spcBef>
                <a:spcPts val="5000"/>
              </a:spcBef>
              <a:defRPr spc="0" sz="2254"/>
            </a:pPr>
          </a:p>
        </p:txBody>
      </p:sp>
      <p:sp>
        <p:nvSpPr>
          <p:cNvPr id="508" name="Line"/>
          <p:cNvSpPr/>
          <p:nvPr>
            <p:ph type="body" sz="quarter" idx="21"/>
          </p:nvPr>
        </p:nvSpPr>
        <p:spPr>
          <a:xfrm>
            <a:off x="17892827" y="10612504"/>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ED4958"/>
            </a:solidFill>
          </a:ln>
        </p:spPr>
        <p:txBody>
          <a:bodyPr/>
          <a:lstStyle/>
          <a:p>
            <a:pPr>
              <a:defRPr spc="0"/>
            </a:pPr>
          </a:p>
        </p:txBody>
      </p:sp>
      <p:sp>
        <p:nvSpPr>
          <p:cNvPr id="509" name="Many amazing files"/>
          <p:cNvSpPr txBox="1"/>
          <p:nvPr>
            <p:ph type="body" sz="quarter" idx="22"/>
          </p:nvPr>
        </p:nvSpPr>
        <p:spPr>
          <a:xfrm>
            <a:off x="18706351" y="10383904"/>
            <a:ext cx="2654328" cy="431804"/>
          </a:xfrm>
          <a:prstGeom prst="rect">
            <a:avLst/>
          </a:prstGeom>
        </p:spPr>
        <p:txBody>
          <a:bodyPr/>
          <a:lstStyle/>
          <a:p>
            <a:pPr marL="275247" indent="-275247" defTabSz="808990">
              <a:spcBef>
                <a:spcPts val="5000"/>
              </a:spcBef>
              <a:defRPr spc="0" sz="2254"/>
            </a:pPr>
          </a:p>
        </p:txBody>
      </p:sp>
      <p:sp>
        <p:nvSpPr>
          <p:cNvPr id="510" name="Line"/>
          <p:cNvSpPr/>
          <p:nvPr>
            <p:ph type="body" sz="quarter" idx="23"/>
          </p:nvPr>
        </p:nvSpPr>
        <p:spPr>
          <a:xfrm>
            <a:off x="17892827" y="11379572"/>
            <a:ext cx="38402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76200">
            <a:solidFill>
              <a:srgbClr val="1F2025"/>
            </a:solidFill>
          </a:ln>
        </p:spPr>
        <p:txBody>
          <a:bodyPr/>
          <a:lstStyle/>
          <a:p>
            <a:pPr>
              <a:defRPr spc="0"/>
            </a:pPr>
          </a:p>
        </p:txBody>
      </p:sp>
      <p:sp>
        <p:nvSpPr>
          <p:cNvPr id="511" name="Free updates"/>
          <p:cNvSpPr txBox="1"/>
          <p:nvPr>
            <p:ph type="body" sz="quarter" idx="24"/>
          </p:nvPr>
        </p:nvSpPr>
        <p:spPr>
          <a:xfrm>
            <a:off x="18706351" y="11150972"/>
            <a:ext cx="1891005" cy="431804"/>
          </a:xfrm>
          <a:prstGeom prst="rect">
            <a:avLst/>
          </a:prstGeom>
        </p:spPr>
        <p:txBody>
          <a:bodyPr/>
          <a:lstStyle/>
          <a:p>
            <a:pPr marL="275247" indent="-275247" defTabSz="808990">
              <a:spcBef>
                <a:spcPts val="5000"/>
              </a:spcBef>
              <a:defRPr spc="0" sz="2254"/>
            </a:pPr>
          </a:p>
        </p:txBody>
      </p:sp>
      <p:sp>
        <p:nvSpPr>
          <p:cNvPr id="512" name="Product feature"/>
          <p:cNvSpPr txBox="1"/>
          <p:nvPr>
            <p:ph type="body" sz="quarter" idx="25"/>
          </p:nvPr>
        </p:nvSpPr>
        <p:spPr>
          <a:xfrm>
            <a:off x="17827341" y="7036230"/>
            <a:ext cx="3008380" cy="546104"/>
          </a:xfrm>
          <a:prstGeom prst="rect">
            <a:avLst/>
          </a:prstGeom>
        </p:spPr>
        <p:txBody>
          <a:bodyPr/>
          <a:lstStyle/>
          <a:p>
            <a:pPr>
              <a:defRPr spc="0"/>
            </a:pPr>
          </a:p>
        </p:txBody>
      </p:sp>
      <p:sp>
        <p:nvSpPr>
          <p:cNvPr id="513" name="Slide Number"/>
          <p:cNvSpPr txBox="1"/>
          <p:nvPr>
            <p:ph type="sldNum" sz="quarter" idx="2"/>
          </p:nvPr>
        </p:nvSpPr>
        <p:spPr>
          <a:xfrm>
            <a:off x="99064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nfographic slide (1) copy">
    <p:spTree>
      <p:nvGrpSpPr>
        <p:cNvPr id="1" name=""/>
        <p:cNvGrpSpPr/>
        <p:nvPr/>
      </p:nvGrpSpPr>
      <p:grpSpPr>
        <a:xfrm>
          <a:off x="0" y="0"/>
          <a:ext cx="0" cy="0"/>
          <a:chOff x="0" y="0"/>
          <a:chExt cx="0" cy="0"/>
        </a:xfrm>
      </p:grpSpPr>
      <p:sp>
        <p:nvSpPr>
          <p:cNvPr id="520" name="Body Level One…"/>
          <p:cNvSpPr txBox="1"/>
          <p:nvPr>
            <p:ph type="body" sz="quarter" idx="1"/>
          </p:nvPr>
        </p:nvSpPr>
        <p:spPr>
          <a:xfrm>
            <a:off x="681892" y="661193"/>
            <a:ext cx="728803" cy="482604"/>
          </a:xfrm>
          <a:prstGeom prst="rect">
            <a:avLst/>
          </a:prstGeom>
        </p:spPr>
        <p:txBody>
          <a:bodyPr/>
          <a:lstStyle>
            <a:lvl1pPr marL="0" indent="0">
              <a:lnSpc>
                <a:spcPct val="100000"/>
              </a:lnSpc>
              <a:spcBef>
                <a:spcPts val="0"/>
              </a:spcBef>
              <a:buSzTx/>
              <a:buNone/>
              <a:defRPr b="1" spc="0" sz="2600">
                <a:solidFill>
                  <a:srgbClr val="44474F"/>
                </a:solidFill>
                <a:latin typeface="Raleway"/>
                <a:ea typeface="Raleway"/>
                <a:cs typeface="Raleway"/>
                <a:sym typeface="Raleway"/>
              </a:defRPr>
            </a:lvl1pPr>
            <a:lvl2pPr marL="952499" indent="-317499">
              <a:lnSpc>
                <a:spcPct val="100000"/>
              </a:lnSpc>
              <a:spcBef>
                <a:spcPts val="0"/>
              </a:spcBef>
              <a:defRPr b="1" spc="0" sz="2600">
                <a:solidFill>
                  <a:srgbClr val="44474F"/>
                </a:solidFill>
                <a:latin typeface="Raleway"/>
                <a:ea typeface="Raleway"/>
                <a:cs typeface="Raleway"/>
                <a:sym typeface="Raleway"/>
              </a:defRPr>
            </a:lvl2pPr>
            <a:lvl3pPr marL="1587499" indent="-317499">
              <a:lnSpc>
                <a:spcPct val="100000"/>
              </a:lnSpc>
              <a:spcBef>
                <a:spcPts val="0"/>
              </a:spcBef>
              <a:defRPr b="1" spc="0" sz="2600">
                <a:solidFill>
                  <a:srgbClr val="44474F"/>
                </a:solidFill>
                <a:latin typeface="Raleway"/>
                <a:ea typeface="Raleway"/>
                <a:cs typeface="Raleway"/>
                <a:sym typeface="Raleway"/>
              </a:defRPr>
            </a:lvl3pPr>
            <a:lvl4pPr marL="2222499" indent="-317499">
              <a:lnSpc>
                <a:spcPct val="100000"/>
              </a:lnSpc>
              <a:spcBef>
                <a:spcPts val="0"/>
              </a:spcBef>
              <a:defRPr b="1" spc="0" sz="2600">
                <a:solidFill>
                  <a:srgbClr val="44474F"/>
                </a:solidFill>
                <a:latin typeface="Raleway"/>
                <a:ea typeface="Raleway"/>
                <a:cs typeface="Raleway"/>
                <a:sym typeface="Raleway"/>
              </a:defRPr>
            </a:lvl4pPr>
            <a:lvl5pPr marL="2857499" indent="-317499">
              <a:lnSpc>
                <a:spcPct val="100000"/>
              </a:lnSpc>
              <a:spcBef>
                <a:spcPts val="0"/>
              </a:spcBef>
              <a:defRPr b="1" spc="0" sz="2600">
                <a:solidFill>
                  <a:srgbClr val="44474F"/>
                </a:solidFill>
                <a:latin typeface="Raleway"/>
                <a:ea typeface="Raleway"/>
                <a:cs typeface="Raleway"/>
                <a:sym typeface="Raleway"/>
              </a:defRPr>
            </a:lvl5pPr>
          </a:lstStyle>
          <a:p>
            <a:pPr/>
            <a:r>
              <a:t>Body Level One</a:t>
            </a:r>
          </a:p>
          <a:p>
            <a:pPr lvl="1"/>
            <a:r>
              <a:t>Body Level Two</a:t>
            </a:r>
          </a:p>
          <a:p>
            <a:pPr lvl="2"/>
            <a:r>
              <a:t>Body Level Three</a:t>
            </a:r>
          </a:p>
          <a:p>
            <a:pPr lvl="3"/>
            <a:r>
              <a:t>Body Level Four</a:t>
            </a:r>
          </a:p>
          <a:p>
            <a:pPr lvl="4"/>
            <a:r>
              <a:t>Body Level Five</a:t>
            </a:r>
          </a:p>
        </p:txBody>
      </p:sp>
      <p:sp>
        <p:nvSpPr>
          <p:cNvPr id="521" name="www.yourwebsite.com"/>
          <p:cNvSpPr txBox="1"/>
          <p:nvPr>
            <p:ph type="body" sz="quarter" idx="13"/>
          </p:nvPr>
        </p:nvSpPr>
        <p:spPr>
          <a:xfrm>
            <a:off x="653332" y="12591398"/>
            <a:ext cx="3453080" cy="469904"/>
          </a:xfrm>
          <a:prstGeom prst="rect">
            <a:avLst/>
          </a:prstGeom>
        </p:spPr>
        <p:txBody>
          <a:bodyPr/>
          <a:lstStyle/>
          <a:p>
            <a:pPr>
              <a:defRPr spc="0"/>
            </a:pPr>
          </a:p>
        </p:txBody>
      </p:sp>
      <p:sp>
        <p:nvSpPr>
          <p:cNvPr id="522" name="Circle"/>
          <p:cNvSpPr/>
          <p:nvPr/>
        </p:nvSpPr>
        <p:spPr>
          <a:xfrm>
            <a:off x="7651477" y="2317477"/>
            <a:ext cx="9081046" cy="9081046"/>
          </a:xfrm>
          <a:prstGeom prst="ellipse">
            <a:avLst/>
          </a:prstGeom>
          <a:ln w="279400" cap="rnd">
            <a:solidFill>
              <a:srgbClr val="E4E4E7"/>
            </a:solidFill>
            <a:custDash>
              <a:ds d="100000" sp="200000"/>
            </a:custDash>
          </a:ln>
        </p:spPr>
        <p:txBody>
          <a:bodyPr lIns="50800" tIns="50800" rIns="50800" bIns="50800" anchor="ctr"/>
          <a:lstStyle/>
          <a:p>
            <a:pPr>
              <a:defRPr sz="3200">
                <a:solidFill>
                  <a:srgbClr val="FFFFFF"/>
                </a:solidFill>
              </a:defRPr>
            </a:pPr>
          </a:p>
        </p:txBody>
      </p:sp>
      <p:sp>
        <p:nvSpPr>
          <p:cNvPr id="523" name="Polygon"/>
          <p:cNvSpPr/>
          <p:nvPr>
            <p:ph type="body" sz="quarter" idx="14"/>
          </p:nvPr>
        </p:nvSpPr>
        <p:spPr>
          <a:xfrm>
            <a:off x="9734636" y="4020480"/>
            <a:ext cx="4914728" cy="5675041"/>
          </a:xfrm>
          <a:prstGeom prst="rect">
            <a:avLst/>
          </a:prstGeom>
          <a:gradFill>
            <a:gsLst>
              <a:gs pos="0">
                <a:srgbClr val="0047A0"/>
              </a:gs>
              <a:gs pos="48738">
                <a:srgbClr val="0E7CED"/>
              </a:gs>
              <a:gs pos="100000">
                <a:srgbClr val="0071FF"/>
              </a:gs>
            </a:gsLst>
            <a:lin ang="6888723"/>
          </a:gradFill>
        </p:spPr>
        <p:txBody>
          <a:bodyPr/>
          <a:lstStyle/>
          <a:p>
            <a:pPr>
              <a:defRPr spc="0"/>
            </a:pPr>
          </a:p>
        </p:txBody>
      </p:sp>
      <p:sp>
        <p:nvSpPr>
          <p:cNvPr id="524" name="Circle"/>
          <p:cNvSpPr/>
          <p:nvPr>
            <p:ph type="body" sz="quarter" idx="15"/>
          </p:nvPr>
        </p:nvSpPr>
        <p:spPr>
          <a:xfrm>
            <a:off x="15754103" y="4137295"/>
            <a:ext cx="343287" cy="343287"/>
          </a:xfrm>
          <a:prstGeom prst="rect">
            <a:avLst/>
          </a:prstGeom>
          <a:gradFill>
            <a:gsLst>
              <a:gs pos="0">
                <a:srgbClr val="40298C"/>
              </a:gs>
              <a:gs pos="53402">
                <a:srgbClr val="9F5CDE"/>
              </a:gs>
              <a:gs pos="100000">
                <a:srgbClr val="A97BFF"/>
              </a:gs>
            </a:gsLst>
            <a:lin ang="6888723"/>
          </a:gradFill>
        </p:spPr>
        <p:txBody>
          <a:bodyPr/>
          <a:lstStyle/>
          <a:p>
            <a:pPr marL="196605" indent="-196605" defTabSz="577850">
              <a:spcBef>
                <a:spcPts val="3600"/>
              </a:spcBef>
              <a:defRPr spc="0" sz="1610"/>
            </a:pPr>
          </a:p>
        </p:txBody>
      </p:sp>
      <p:sp>
        <p:nvSpPr>
          <p:cNvPr id="525" name="Save your time"/>
          <p:cNvSpPr txBox="1"/>
          <p:nvPr>
            <p:ph type="body" sz="quarter" idx="16"/>
          </p:nvPr>
        </p:nvSpPr>
        <p:spPr>
          <a:xfrm>
            <a:off x="17420167" y="3103266"/>
            <a:ext cx="2799592" cy="546102"/>
          </a:xfrm>
          <a:prstGeom prst="rect">
            <a:avLst/>
          </a:prstGeom>
        </p:spPr>
        <p:txBody>
          <a:bodyPr/>
          <a:lstStyle/>
          <a:p>
            <a:pPr>
              <a:defRPr spc="0"/>
            </a:pPr>
          </a:p>
        </p:txBody>
      </p:sp>
      <p:sp>
        <p:nvSpPr>
          <p:cNvPr id="526" name="There are many variations of passages…"/>
          <p:cNvSpPr txBox="1"/>
          <p:nvPr>
            <p:ph type="body" sz="quarter" idx="17"/>
          </p:nvPr>
        </p:nvSpPr>
        <p:spPr>
          <a:xfrm>
            <a:off x="17430827" y="4052835"/>
            <a:ext cx="5355879" cy="1381764"/>
          </a:xfrm>
          <a:prstGeom prst="rect">
            <a:avLst/>
          </a:prstGeom>
        </p:spPr>
        <p:txBody>
          <a:bodyPr/>
          <a:lstStyle/>
          <a:p>
            <a:pPr>
              <a:defRPr spc="0"/>
            </a:pPr>
          </a:p>
        </p:txBody>
      </p:sp>
      <p:sp>
        <p:nvSpPr>
          <p:cNvPr id="527" name="Circle"/>
          <p:cNvSpPr/>
          <p:nvPr>
            <p:ph type="body" sz="quarter" idx="18"/>
          </p:nvPr>
        </p:nvSpPr>
        <p:spPr>
          <a:xfrm>
            <a:off x="15483146" y="9587679"/>
            <a:ext cx="343287" cy="343287"/>
          </a:xfrm>
          <a:prstGeom prst="rect">
            <a:avLst/>
          </a:prstGeom>
          <a:gradFill>
            <a:gsLst>
              <a:gs pos="0">
                <a:srgbClr val="ED4958"/>
              </a:gs>
              <a:gs pos="48335">
                <a:srgbClr val="F27C45"/>
              </a:gs>
              <a:gs pos="100000">
                <a:srgbClr val="F6AD31"/>
              </a:gs>
            </a:gsLst>
            <a:lin ang="6888723"/>
          </a:gradFill>
        </p:spPr>
        <p:txBody>
          <a:bodyPr/>
          <a:lstStyle/>
          <a:p>
            <a:pPr marL="196605" indent="-196605" defTabSz="577850">
              <a:spcBef>
                <a:spcPts val="3600"/>
              </a:spcBef>
              <a:defRPr spc="0" sz="1610"/>
            </a:pPr>
          </a:p>
        </p:txBody>
      </p:sp>
      <p:sp>
        <p:nvSpPr>
          <p:cNvPr id="528" name="Save your time"/>
          <p:cNvSpPr txBox="1"/>
          <p:nvPr>
            <p:ph type="body" sz="quarter" idx="19"/>
          </p:nvPr>
        </p:nvSpPr>
        <p:spPr>
          <a:xfrm>
            <a:off x="17137329" y="8553653"/>
            <a:ext cx="2799592" cy="546104"/>
          </a:xfrm>
          <a:prstGeom prst="rect">
            <a:avLst/>
          </a:prstGeom>
        </p:spPr>
        <p:txBody>
          <a:bodyPr/>
          <a:lstStyle/>
          <a:p>
            <a:pPr>
              <a:defRPr spc="0"/>
            </a:pPr>
          </a:p>
        </p:txBody>
      </p:sp>
      <p:sp>
        <p:nvSpPr>
          <p:cNvPr id="529" name="There are many variations of passages…"/>
          <p:cNvSpPr txBox="1"/>
          <p:nvPr>
            <p:ph type="body" sz="quarter" idx="20"/>
          </p:nvPr>
        </p:nvSpPr>
        <p:spPr>
          <a:xfrm>
            <a:off x="17147987" y="9503219"/>
            <a:ext cx="5355879" cy="1381764"/>
          </a:xfrm>
          <a:prstGeom prst="rect">
            <a:avLst/>
          </a:prstGeom>
        </p:spPr>
        <p:txBody>
          <a:bodyPr/>
          <a:lstStyle/>
          <a:p>
            <a:pPr>
              <a:defRPr spc="0"/>
            </a:pPr>
          </a:p>
        </p:txBody>
      </p:sp>
      <p:sp>
        <p:nvSpPr>
          <p:cNvPr id="530" name="Circle"/>
          <p:cNvSpPr/>
          <p:nvPr>
            <p:ph type="body" sz="quarter" idx="21"/>
          </p:nvPr>
        </p:nvSpPr>
        <p:spPr>
          <a:xfrm>
            <a:off x="7473701" y="6918593"/>
            <a:ext cx="343287" cy="343287"/>
          </a:xfrm>
          <a:prstGeom prst="rect">
            <a:avLst/>
          </a:prstGeom>
          <a:gradFill>
            <a:gsLst>
              <a:gs pos="0">
                <a:srgbClr val="ED4958"/>
              </a:gs>
              <a:gs pos="48335">
                <a:srgbClr val="F66282"/>
              </a:gs>
              <a:gs pos="100000">
                <a:srgbClr val="FF7AAD"/>
              </a:gs>
            </a:gsLst>
            <a:lin ang="6888723"/>
          </a:gradFill>
        </p:spPr>
        <p:txBody>
          <a:bodyPr/>
          <a:lstStyle/>
          <a:p>
            <a:pPr marL="196605" indent="-196605" defTabSz="577850">
              <a:spcBef>
                <a:spcPts val="3600"/>
              </a:spcBef>
              <a:defRPr spc="0" sz="1610"/>
            </a:pPr>
          </a:p>
        </p:txBody>
      </p:sp>
      <p:sp>
        <p:nvSpPr>
          <p:cNvPr id="531" name="Save your time"/>
          <p:cNvSpPr txBox="1"/>
          <p:nvPr>
            <p:ph type="body" sz="quarter" idx="22"/>
          </p:nvPr>
        </p:nvSpPr>
        <p:spPr>
          <a:xfrm>
            <a:off x="3851900" y="5884567"/>
            <a:ext cx="2799592" cy="546104"/>
          </a:xfrm>
          <a:prstGeom prst="rect">
            <a:avLst/>
          </a:prstGeom>
        </p:spPr>
        <p:txBody>
          <a:bodyPr/>
          <a:lstStyle/>
          <a:p>
            <a:pPr>
              <a:defRPr spc="0"/>
            </a:pPr>
          </a:p>
        </p:txBody>
      </p:sp>
      <p:sp>
        <p:nvSpPr>
          <p:cNvPr id="532" name="There are many variations of passages…"/>
          <p:cNvSpPr txBox="1"/>
          <p:nvPr>
            <p:ph type="body" sz="quarter" idx="23"/>
          </p:nvPr>
        </p:nvSpPr>
        <p:spPr>
          <a:xfrm>
            <a:off x="1302728" y="6834134"/>
            <a:ext cx="5355881" cy="1381762"/>
          </a:xfrm>
          <a:prstGeom prst="rect">
            <a:avLst/>
          </a:prstGeom>
        </p:spPr>
        <p:txBody>
          <a:bodyPr/>
          <a:lstStyle/>
          <a:p>
            <a:pPr>
              <a:defRPr spc="0"/>
            </a:pPr>
          </a:p>
        </p:txBody>
      </p:sp>
      <p:sp>
        <p:nvSpPr>
          <p:cNvPr id="533" name="Title Text"/>
          <p:cNvSpPr txBox="1"/>
          <p:nvPr>
            <p:ph type="title"/>
          </p:nvPr>
        </p:nvSpPr>
        <p:spPr>
          <a:xfrm>
            <a:off x="10355029" y="6042685"/>
            <a:ext cx="3673946" cy="1630629"/>
          </a:xfrm>
          <a:prstGeom prst="rect">
            <a:avLst/>
          </a:prstGeom>
        </p:spPr>
        <p:txBody>
          <a:bodyPr anchor="t"/>
          <a:lstStyle>
            <a:lvl1pPr algn="ctr">
              <a:defRPr b="1" sz="5000">
                <a:solidFill>
                  <a:srgbClr val="FFFFFF"/>
                </a:solidFill>
                <a:latin typeface="Raleway"/>
                <a:ea typeface="Raleway"/>
                <a:cs typeface="Raleway"/>
                <a:sym typeface="Raleway"/>
              </a:defRPr>
            </a:lvl1pPr>
          </a:lstStyle>
          <a:p>
            <a:pPr/>
            <a:r>
              <a:t>Title Text</a:t>
            </a:r>
          </a:p>
        </p:txBody>
      </p:sp>
      <p:sp>
        <p:nvSpPr>
          <p:cNvPr id="534" name="Slide Number"/>
          <p:cNvSpPr txBox="1"/>
          <p:nvPr>
            <p:ph type="sldNum" sz="quarter" idx="2"/>
          </p:nvPr>
        </p:nvSpPr>
        <p:spPr>
          <a:xfrm>
            <a:off x="23387394"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nfographic slide (6)">
    <p:spTree>
      <p:nvGrpSpPr>
        <p:cNvPr id="1" name=""/>
        <p:cNvGrpSpPr/>
        <p:nvPr/>
      </p:nvGrpSpPr>
      <p:grpSpPr>
        <a:xfrm>
          <a:off x="0" y="0"/>
          <a:ext cx="0" cy="0"/>
          <a:chOff x="0" y="0"/>
          <a:chExt cx="0" cy="0"/>
        </a:xfrm>
      </p:grpSpPr>
      <p:sp>
        <p:nvSpPr>
          <p:cNvPr id="541" name="Drop Image Here.png"/>
          <p:cNvSpPr/>
          <p:nvPr>
            <p:ph type="pic" sz="quarter" idx="13"/>
          </p:nvPr>
        </p:nvSpPr>
        <p:spPr>
          <a:xfrm>
            <a:off x="8542594" y="8479297"/>
            <a:ext cx="7298812" cy="7298813"/>
          </a:xfrm>
          <a:prstGeom prst="rect">
            <a:avLst/>
          </a:prstGeom>
        </p:spPr>
        <p:txBody>
          <a:bodyPr lIns="91439" tIns="45719" rIns="91439" bIns="45719" anchor="t">
            <a:noAutofit/>
          </a:bodyPr>
          <a:lstStyle/>
          <a:p>
            <a:pPr/>
          </a:p>
        </p:txBody>
      </p:sp>
      <p:sp>
        <p:nvSpPr>
          <p:cNvPr id="542" name="Body Level One…"/>
          <p:cNvSpPr txBox="1"/>
          <p:nvPr>
            <p:ph type="body" sz="quarter" idx="1"/>
          </p:nvPr>
        </p:nvSpPr>
        <p:spPr>
          <a:xfrm>
            <a:off x="8637989" y="2296902"/>
            <a:ext cx="7108022" cy="8207634"/>
          </a:xfrm>
          <a:prstGeom prst="rect">
            <a:avLst/>
          </a:prstGeom>
          <a:gradFill>
            <a:gsLst>
              <a:gs pos="0">
                <a:srgbClr val="40298C"/>
              </a:gs>
              <a:gs pos="53402">
                <a:srgbClr val="9F5CDE"/>
              </a:gs>
              <a:gs pos="100000">
                <a:srgbClr val="A97BFF"/>
              </a:gs>
            </a:gsLst>
            <a:lin ang="6888723"/>
          </a:gradFill>
          <a:ln w="444500">
            <a:solidFill>
              <a:srgbClr val="FFFFFF"/>
            </a:solidFill>
          </a:ln>
        </p:spPr>
        <p:txBody>
          <a:bodyPr/>
          <a:lstStyle/>
          <a:p>
            <a:pPr/>
            <a:r>
              <a:t>Body Level One</a:t>
            </a:r>
          </a:p>
          <a:p>
            <a:pPr lvl="1"/>
            <a:r>
              <a:t>Body Level Two</a:t>
            </a:r>
          </a:p>
          <a:p>
            <a:pPr lvl="2"/>
            <a:r>
              <a:t>Body Level Three</a:t>
            </a:r>
          </a:p>
          <a:p>
            <a:pPr lvl="3"/>
            <a:r>
              <a:t>Body Level Four</a:t>
            </a:r>
          </a:p>
          <a:p>
            <a:pPr lvl="4"/>
            <a:r>
              <a:t>Body Level Five</a:t>
            </a:r>
          </a:p>
        </p:txBody>
      </p:sp>
      <p:sp>
        <p:nvSpPr>
          <p:cNvPr id="543" name="Drop Image Here.png"/>
          <p:cNvSpPr/>
          <p:nvPr>
            <p:ph type="pic" sz="half" idx="14"/>
          </p:nvPr>
        </p:nvSpPr>
        <p:spPr>
          <a:xfrm>
            <a:off x="8088183" y="2285089"/>
            <a:ext cx="8207634" cy="8207638"/>
          </a:xfrm>
          <a:prstGeom prst="rect">
            <a:avLst/>
          </a:prstGeom>
          <a:ln w="444500">
            <a:solidFill>
              <a:srgbClr val="FFFFFF"/>
            </a:solidFill>
          </a:ln>
        </p:spPr>
        <p:txBody>
          <a:bodyPr lIns="91439" tIns="45719" rIns="91439" bIns="45719" anchor="t">
            <a:noAutofit/>
          </a:bodyPr>
          <a:lstStyle/>
          <a:p>
            <a:pPr/>
          </a:p>
        </p:txBody>
      </p:sp>
      <p:sp>
        <p:nvSpPr>
          <p:cNvPr id="544" name="IRIS"/>
          <p:cNvSpPr txBox="1"/>
          <p:nvPr>
            <p:ph type="body" sz="quarter" idx="15"/>
          </p:nvPr>
        </p:nvSpPr>
        <p:spPr>
          <a:xfrm>
            <a:off x="11827598" y="661193"/>
            <a:ext cx="728807" cy="482604"/>
          </a:xfrm>
          <a:prstGeom prst="rect">
            <a:avLst/>
          </a:prstGeom>
        </p:spPr>
        <p:txBody>
          <a:bodyPr/>
          <a:lstStyle/>
          <a:p>
            <a:pPr>
              <a:defRPr spc="0"/>
            </a:pPr>
          </a:p>
        </p:txBody>
      </p:sp>
      <p:sp>
        <p:nvSpPr>
          <p:cNvPr id="545" name="Save your time"/>
          <p:cNvSpPr txBox="1"/>
          <p:nvPr>
            <p:ph type="body" sz="quarter" idx="16"/>
          </p:nvPr>
        </p:nvSpPr>
        <p:spPr>
          <a:xfrm>
            <a:off x="17157250" y="3312631"/>
            <a:ext cx="2799592" cy="546104"/>
          </a:xfrm>
          <a:prstGeom prst="rect">
            <a:avLst/>
          </a:prstGeom>
        </p:spPr>
        <p:txBody>
          <a:bodyPr/>
          <a:lstStyle/>
          <a:p>
            <a:pPr>
              <a:defRPr spc="0"/>
            </a:pPr>
          </a:p>
        </p:txBody>
      </p:sp>
      <p:sp>
        <p:nvSpPr>
          <p:cNvPr id="546" name="There are many variations of passages…"/>
          <p:cNvSpPr txBox="1"/>
          <p:nvPr>
            <p:ph type="body" sz="quarter" idx="17"/>
          </p:nvPr>
        </p:nvSpPr>
        <p:spPr>
          <a:xfrm>
            <a:off x="17167910" y="4262199"/>
            <a:ext cx="5355878" cy="1381764"/>
          </a:xfrm>
          <a:prstGeom prst="rect">
            <a:avLst/>
          </a:prstGeom>
        </p:spPr>
        <p:txBody>
          <a:bodyPr/>
          <a:lstStyle/>
          <a:p>
            <a:pPr>
              <a:defRPr spc="0"/>
            </a:pPr>
          </a:p>
        </p:txBody>
      </p:sp>
      <p:sp>
        <p:nvSpPr>
          <p:cNvPr id="547" name="Save your time"/>
          <p:cNvSpPr txBox="1"/>
          <p:nvPr>
            <p:ph type="body" sz="quarter" idx="18"/>
          </p:nvPr>
        </p:nvSpPr>
        <p:spPr>
          <a:xfrm>
            <a:off x="17166510" y="7180340"/>
            <a:ext cx="2799592" cy="546104"/>
          </a:xfrm>
          <a:prstGeom prst="rect">
            <a:avLst/>
          </a:prstGeom>
        </p:spPr>
        <p:txBody>
          <a:bodyPr/>
          <a:lstStyle/>
          <a:p>
            <a:pPr>
              <a:defRPr spc="0"/>
            </a:pPr>
          </a:p>
        </p:txBody>
      </p:sp>
      <p:sp>
        <p:nvSpPr>
          <p:cNvPr id="548" name="There are many variations of passages…"/>
          <p:cNvSpPr txBox="1"/>
          <p:nvPr>
            <p:ph type="body" sz="quarter" idx="19"/>
          </p:nvPr>
        </p:nvSpPr>
        <p:spPr>
          <a:xfrm>
            <a:off x="17177171" y="8129906"/>
            <a:ext cx="5355879" cy="1381764"/>
          </a:xfrm>
          <a:prstGeom prst="rect">
            <a:avLst/>
          </a:prstGeom>
        </p:spPr>
        <p:txBody>
          <a:bodyPr/>
          <a:lstStyle/>
          <a:p>
            <a:pPr>
              <a:defRPr spc="0"/>
            </a:pPr>
          </a:p>
        </p:txBody>
      </p:sp>
      <p:sp>
        <p:nvSpPr>
          <p:cNvPr id="549" name="Save your time"/>
          <p:cNvSpPr txBox="1"/>
          <p:nvPr>
            <p:ph type="body" sz="quarter" idx="20"/>
          </p:nvPr>
        </p:nvSpPr>
        <p:spPr>
          <a:xfrm>
            <a:off x="4414582" y="3312631"/>
            <a:ext cx="2799592" cy="546104"/>
          </a:xfrm>
          <a:prstGeom prst="rect">
            <a:avLst/>
          </a:prstGeom>
        </p:spPr>
        <p:txBody>
          <a:bodyPr/>
          <a:lstStyle/>
          <a:p>
            <a:pPr>
              <a:defRPr spc="0"/>
            </a:pPr>
          </a:p>
        </p:txBody>
      </p:sp>
      <p:sp>
        <p:nvSpPr>
          <p:cNvPr id="550" name="There are many variations of passages…"/>
          <p:cNvSpPr txBox="1"/>
          <p:nvPr>
            <p:ph type="body" sz="quarter" idx="21"/>
          </p:nvPr>
        </p:nvSpPr>
        <p:spPr>
          <a:xfrm>
            <a:off x="1870873" y="4262199"/>
            <a:ext cx="5355879" cy="1381764"/>
          </a:xfrm>
          <a:prstGeom prst="rect">
            <a:avLst/>
          </a:prstGeom>
        </p:spPr>
        <p:txBody>
          <a:bodyPr/>
          <a:lstStyle/>
          <a:p>
            <a:pPr>
              <a:defRPr spc="0"/>
            </a:pPr>
          </a:p>
        </p:txBody>
      </p:sp>
      <p:sp>
        <p:nvSpPr>
          <p:cNvPr id="551" name="Save your time"/>
          <p:cNvSpPr txBox="1"/>
          <p:nvPr>
            <p:ph type="body" sz="quarter" idx="22"/>
          </p:nvPr>
        </p:nvSpPr>
        <p:spPr>
          <a:xfrm>
            <a:off x="4414582" y="7180340"/>
            <a:ext cx="2799592" cy="546104"/>
          </a:xfrm>
          <a:prstGeom prst="rect">
            <a:avLst/>
          </a:prstGeom>
        </p:spPr>
        <p:txBody>
          <a:bodyPr/>
          <a:lstStyle/>
          <a:p>
            <a:pPr>
              <a:defRPr spc="0"/>
            </a:pPr>
          </a:p>
        </p:txBody>
      </p:sp>
      <p:sp>
        <p:nvSpPr>
          <p:cNvPr id="552" name="There are many variations of passages…"/>
          <p:cNvSpPr txBox="1"/>
          <p:nvPr>
            <p:ph type="body" sz="quarter" idx="23"/>
          </p:nvPr>
        </p:nvSpPr>
        <p:spPr>
          <a:xfrm>
            <a:off x="1880136" y="8129906"/>
            <a:ext cx="5355877" cy="1381764"/>
          </a:xfrm>
          <a:prstGeom prst="rect">
            <a:avLst/>
          </a:prstGeom>
        </p:spPr>
        <p:txBody>
          <a:bodyPr/>
          <a:lstStyle/>
          <a:p>
            <a:pPr>
              <a:defRPr spc="0"/>
            </a:pPr>
          </a:p>
        </p:txBody>
      </p:sp>
      <p:sp>
        <p:nvSpPr>
          <p:cNvPr id="553" name="Shape"/>
          <p:cNvSpPr/>
          <p:nvPr>
            <p:ph type="body" sz="quarter" idx="24"/>
          </p:nvPr>
        </p:nvSpPr>
        <p:spPr>
          <a:xfrm>
            <a:off x="9759005" y="6075948"/>
            <a:ext cx="815605" cy="711140"/>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554" name="Shape"/>
          <p:cNvSpPr/>
          <p:nvPr>
            <p:ph type="body" sz="quarter" idx="25"/>
          </p:nvPr>
        </p:nvSpPr>
        <p:spPr>
          <a:xfrm>
            <a:off x="13809391" y="6014353"/>
            <a:ext cx="815605" cy="749117"/>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555" name="Shape"/>
          <p:cNvSpPr/>
          <p:nvPr>
            <p:ph type="body" sz="quarter" idx="26"/>
          </p:nvPr>
        </p:nvSpPr>
        <p:spPr>
          <a:xfrm>
            <a:off x="11962183" y="7947056"/>
            <a:ext cx="459635" cy="668358"/>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556" name="Shape"/>
          <p:cNvSpPr/>
          <p:nvPr>
            <p:ph type="body" sz="quarter" idx="27"/>
          </p:nvPr>
        </p:nvSpPr>
        <p:spPr>
          <a:xfrm>
            <a:off x="11784196" y="4186027"/>
            <a:ext cx="815605" cy="659351"/>
          </a:xfrm>
          <a:prstGeom prst="rect">
            <a:avLst/>
          </a:prstGeom>
          <a:solidFill>
            <a:srgbClr val="FFFFFF"/>
          </a:solidFill>
          <a:effectLst>
            <a:outerShdw sx="100000" sy="100000" kx="0" ky="0" algn="b" rotWithShape="0" blurRad="152400" dist="155311" dir="2765540">
              <a:srgbClr val="4B4D4D">
                <a:alpha val="32163"/>
              </a:srgbClr>
            </a:outerShdw>
          </a:effectLst>
        </p:spPr>
        <p:txBody>
          <a:bodyPr lIns="45718" tIns="45718" rIns="45718" bIns="45718"/>
          <a:lstStyle/>
          <a:p>
            <a:pPr>
              <a:defRPr spc="0"/>
            </a:pPr>
          </a:p>
        </p:txBody>
      </p:sp>
      <p:sp>
        <p:nvSpPr>
          <p:cNvPr id="557" name="Slide Number"/>
          <p:cNvSpPr txBox="1"/>
          <p:nvPr>
            <p:ph type="sldNum" sz="quarter" idx="2"/>
          </p:nvPr>
        </p:nvSpPr>
        <p:spPr>
          <a:xfrm>
            <a:off x="23309409" y="667400"/>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564" name="PathToTheFuture-PathLines.png" descr="PathToTheFuture-PathLines.png"/>
          <p:cNvPicPr>
            <a:picLocks noChangeAspect="1"/>
          </p:cNvPicPr>
          <p:nvPr/>
        </p:nvPicPr>
        <p:blipFill>
          <a:blip r:embed="rId2">
            <a:extLst/>
          </a:blip>
          <a:stretch>
            <a:fillRect/>
          </a:stretch>
        </p:blipFill>
        <p:spPr>
          <a:xfrm>
            <a:off x="-421856" y="10670237"/>
            <a:ext cx="3167803" cy="3606251"/>
          </a:xfrm>
          <a:prstGeom prst="rect">
            <a:avLst/>
          </a:prstGeom>
          <a:ln w="12700">
            <a:miter lim="400000"/>
          </a:ln>
        </p:spPr>
      </p:pic>
      <p:pic>
        <p:nvPicPr>
          <p:cNvPr id="565" name="BlueDiagonalLines.png" descr="BlueDiagonalLines.png"/>
          <p:cNvPicPr>
            <a:picLocks noChangeAspect="1"/>
          </p:cNvPicPr>
          <p:nvPr/>
        </p:nvPicPr>
        <p:blipFill>
          <a:blip r:embed="rId3">
            <a:extLst/>
          </a:blip>
          <a:srcRect l="12004" t="0" r="0" b="65761"/>
          <a:stretch>
            <a:fillRect/>
          </a:stretch>
        </p:blipFill>
        <p:spPr>
          <a:xfrm rot="10800000">
            <a:off x="14812768" y="-58926"/>
            <a:ext cx="9562405" cy="1450475"/>
          </a:xfrm>
          <a:prstGeom prst="rect">
            <a:avLst/>
          </a:prstGeom>
          <a:ln w="12700">
            <a:miter lim="400000"/>
          </a:ln>
        </p:spPr>
      </p:pic>
      <p:sp>
        <p:nvSpPr>
          <p:cNvPr id="566" name="Rectangle"/>
          <p:cNvSpPr/>
          <p:nvPr/>
        </p:nvSpPr>
        <p:spPr>
          <a:xfrm flipH="1">
            <a:off x="15338127" y="736600"/>
            <a:ext cx="9078817" cy="1270000"/>
          </a:xfrm>
          <a:prstGeom prst="rect">
            <a:avLst/>
          </a:prstGeom>
          <a:solidFill>
            <a:srgbClr val="3499DC"/>
          </a:solidFill>
          <a:ln w="12700">
            <a:miter lim="400000"/>
          </a:ln>
        </p:spPr>
        <p:txBody>
          <a:bodyPr lIns="50800" tIns="50800" rIns="50800" bIns="50800" anchor="ctr"/>
          <a:lstStyle/>
          <a:p>
            <a:pPr algn="l" defTabSz="457200">
              <a:lnSpc>
                <a:spcPct val="93000"/>
              </a:lnSpc>
              <a:defRPr sz="1800">
                <a:solidFill>
                  <a:srgbClr val="1F2025"/>
                </a:solidFill>
              </a:defRPr>
            </a:pPr>
          </a:p>
        </p:txBody>
      </p:sp>
      <p:sp>
        <p:nvSpPr>
          <p:cNvPr id="567" name="Title Text"/>
          <p:cNvSpPr txBox="1"/>
          <p:nvPr>
            <p:ph type="title"/>
          </p:nvPr>
        </p:nvSpPr>
        <p:spPr>
          <a:xfrm>
            <a:off x="15891966" y="228600"/>
            <a:ext cx="8119273" cy="2286000"/>
          </a:xfrm>
          <a:prstGeom prst="rect">
            <a:avLst/>
          </a:prstGeom>
        </p:spPr>
        <p:txBody>
          <a:bodyPr/>
          <a:lstStyle>
            <a:lvl1pPr>
              <a:defRPr cap="all" sz="3600">
                <a:solidFill>
                  <a:srgbClr val="FFFFFF"/>
                </a:solidFill>
                <a:latin typeface="Avenir Heavy"/>
                <a:ea typeface="Avenir Heavy"/>
                <a:cs typeface="Avenir Heavy"/>
                <a:sym typeface="Avenir Heavy"/>
              </a:defRPr>
            </a:lvl1pPr>
          </a:lstStyle>
          <a:p>
            <a:pPr/>
            <a:r>
              <a:t>Title Text</a:t>
            </a:r>
          </a:p>
        </p:txBody>
      </p:sp>
      <p:sp>
        <p:nvSpPr>
          <p:cNvPr id="568" name="Slide Number"/>
          <p:cNvSpPr txBox="1"/>
          <p:nvPr>
            <p:ph type="sldNum" sz="quarter" idx="2"/>
          </p:nvPr>
        </p:nvSpPr>
        <p:spPr>
          <a:xfrm>
            <a:off x="11746445" y="13081000"/>
            <a:ext cx="439205"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age 1 No UCPC">
    <p:spTree>
      <p:nvGrpSpPr>
        <p:cNvPr id="1" name=""/>
        <p:cNvGrpSpPr/>
        <p:nvPr/>
      </p:nvGrpSpPr>
      <p:grpSpPr>
        <a:xfrm>
          <a:off x="0" y="0"/>
          <a:ext cx="0" cy="0"/>
          <a:chOff x="0" y="0"/>
          <a:chExt cx="0" cy="0"/>
        </a:xfrm>
      </p:grpSpPr>
      <p:sp>
        <p:nvSpPr>
          <p:cNvPr id="43" name="Title Text"/>
          <p:cNvSpPr txBox="1"/>
          <p:nvPr>
            <p:ph type="title"/>
          </p:nvPr>
        </p:nvSpPr>
        <p:spPr>
          <a:prstGeom prst="rect">
            <a:avLst/>
          </a:prstGeom>
        </p:spPr>
        <p:txBody>
          <a:bodyPr/>
          <a:lstStyle/>
          <a:p>
            <a:pPr/>
            <a:r>
              <a:t>Title Text</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1">
    <p:spTree>
      <p:nvGrpSpPr>
        <p:cNvPr id="1" name=""/>
        <p:cNvGrpSpPr/>
        <p:nvPr/>
      </p:nvGrpSpPr>
      <p:grpSpPr>
        <a:xfrm>
          <a:off x="0" y="0"/>
          <a:ext cx="0" cy="0"/>
          <a:chOff x="0" y="0"/>
          <a:chExt cx="0" cy="0"/>
        </a:xfrm>
      </p:grpSpPr>
      <p:pic>
        <p:nvPicPr>
          <p:cNvPr id="575" name="PathToTheFuture-PathLines.png" descr="PathToTheFuture-PathLines.png"/>
          <p:cNvPicPr>
            <a:picLocks noChangeAspect="1"/>
          </p:cNvPicPr>
          <p:nvPr/>
        </p:nvPicPr>
        <p:blipFill>
          <a:blip r:embed="rId2">
            <a:extLst/>
          </a:blip>
          <a:srcRect l="25298" t="0" r="0" b="15264"/>
          <a:stretch>
            <a:fillRect/>
          </a:stretch>
        </p:blipFill>
        <p:spPr>
          <a:xfrm flipH="1">
            <a:off x="22057145" y="10746437"/>
            <a:ext cx="2366412" cy="3055785"/>
          </a:xfrm>
          <a:prstGeom prst="rect">
            <a:avLst/>
          </a:prstGeom>
          <a:ln w="12700">
            <a:miter lim="400000"/>
          </a:ln>
        </p:spPr>
      </p:pic>
      <p:pic>
        <p:nvPicPr>
          <p:cNvPr id="576" name="BlueDiagonalLines.png" descr="BlueDiagonalLines.png"/>
          <p:cNvPicPr>
            <a:picLocks noChangeAspect="1"/>
          </p:cNvPicPr>
          <p:nvPr/>
        </p:nvPicPr>
        <p:blipFill>
          <a:blip r:embed="rId3">
            <a:extLst/>
          </a:blip>
          <a:srcRect l="12004" t="0" r="0" b="65761"/>
          <a:stretch>
            <a:fillRect/>
          </a:stretch>
        </p:blipFill>
        <p:spPr>
          <a:xfrm flipH="1" rot="10800000">
            <a:off x="17266" y="-135126"/>
            <a:ext cx="9562405" cy="1450475"/>
          </a:xfrm>
          <a:prstGeom prst="rect">
            <a:avLst/>
          </a:prstGeom>
          <a:ln w="12700">
            <a:miter lim="400000"/>
          </a:ln>
        </p:spPr>
      </p:pic>
      <p:sp>
        <p:nvSpPr>
          <p:cNvPr id="577" name="Slide Number"/>
          <p:cNvSpPr txBox="1"/>
          <p:nvPr>
            <p:ph type="sldNum" sz="quarter" idx="2"/>
          </p:nvPr>
        </p:nvSpPr>
        <p:spPr>
          <a:xfrm>
            <a:off x="11746445" y="13081000"/>
            <a:ext cx="439205"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2">
    <p:spTree>
      <p:nvGrpSpPr>
        <p:cNvPr id="1" name=""/>
        <p:cNvGrpSpPr/>
        <p:nvPr/>
      </p:nvGrpSpPr>
      <p:grpSpPr>
        <a:xfrm>
          <a:off x="0" y="0"/>
          <a:ext cx="0" cy="0"/>
          <a:chOff x="0" y="0"/>
          <a:chExt cx="0" cy="0"/>
        </a:xfrm>
      </p:grpSpPr>
      <p:pic>
        <p:nvPicPr>
          <p:cNvPr id="584" name="PathToTheFuture-PathLines.png" descr="PathToTheFuture-PathLines.png"/>
          <p:cNvPicPr>
            <a:picLocks noChangeAspect="1"/>
          </p:cNvPicPr>
          <p:nvPr/>
        </p:nvPicPr>
        <p:blipFill>
          <a:blip r:embed="rId2">
            <a:extLst/>
          </a:blip>
          <a:srcRect l="25298" t="0" r="0" b="15264"/>
          <a:stretch>
            <a:fillRect/>
          </a:stretch>
        </p:blipFill>
        <p:spPr>
          <a:xfrm flipH="1" rot="16200000">
            <a:off x="22138697" y="-371796"/>
            <a:ext cx="2366412" cy="3055784"/>
          </a:xfrm>
          <a:prstGeom prst="rect">
            <a:avLst/>
          </a:prstGeom>
          <a:ln w="12700">
            <a:miter lim="400000"/>
          </a:ln>
        </p:spPr>
      </p:pic>
      <p:pic>
        <p:nvPicPr>
          <p:cNvPr id="585" name="BlueDiagonalLines.png" descr="BlueDiagonalLines.png"/>
          <p:cNvPicPr>
            <a:picLocks noChangeAspect="1"/>
          </p:cNvPicPr>
          <p:nvPr/>
        </p:nvPicPr>
        <p:blipFill>
          <a:blip r:embed="rId3">
            <a:extLst/>
          </a:blip>
          <a:srcRect l="12004" t="0" r="0" b="65761"/>
          <a:stretch>
            <a:fillRect/>
          </a:stretch>
        </p:blipFill>
        <p:spPr>
          <a:xfrm flipH="1" rot="10800000">
            <a:off x="-200203" y="13021904"/>
            <a:ext cx="9562401" cy="1450477"/>
          </a:xfrm>
          <a:prstGeom prst="rect">
            <a:avLst/>
          </a:prstGeom>
          <a:ln w="12700">
            <a:miter lim="400000"/>
          </a:ln>
        </p:spPr>
      </p:pic>
      <p:sp>
        <p:nvSpPr>
          <p:cNvPr id="586" name="Slide Number"/>
          <p:cNvSpPr txBox="1"/>
          <p:nvPr>
            <p:ph type="sldNum" sz="quarter" idx="2"/>
          </p:nvPr>
        </p:nvSpPr>
        <p:spPr>
          <a:xfrm>
            <a:off x="11746445" y="13081000"/>
            <a:ext cx="439205"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3">
    <p:spTree>
      <p:nvGrpSpPr>
        <p:cNvPr id="1" name=""/>
        <p:cNvGrpSpPr/>
        <p:nvPr/>
      </p:nvGrpSpPr>
      <p:grpSpPr>
        <a:xfrm>
          <a:off x="0" y="0"/>
          <a:ext cx="0" cy="0"/>
          <a:chOff x="0" y="0"/>
          <a:chExt cx="0" cy="0"/>
        </a:xfrm>
      </p:grpSpPr>
      <p:pic>
        <p:nvPicPr>
          <p:cNvPr id="593" name="PathToTheFuture-PathLines.png" descr="PathToTheFuture-PathLines.png"/>
          <p:cNvPicPr>
            <a:picLocks noChangeAspect="1"/>
          </p:cNvPicPr>
          <p:nvPr/>
        </p:nvPicPr>
        <p:blipFill>
          <a:blip r:embed="rId2">
            <a:extLst/>
          </a:blip>
          <a:srcRect l="25298" t="0" r="0" b="15264"/>
          <a:stretch>
            <a:fillRect/>
          </a:stretch>
        </p:blipFill>
        <p:spPr>
          <a:xfrm flipH="1" rot="16200000">
            <a:off x="22138697" y="-371796"/>
            <a:ext cx="2366412" cy="3055784"/>
          </a:xfrm>
          <a:prstGeom prst="rect">
            <a:avLst/>
          </a:prstGeom>
          <a:ln w="12700">
            <a:miter lim="400000"/>
          </a:ln>
        </p:spPr>
      </p:pic>
      <p:pic>
        <p:nvPicPr>
          <p:cNvPr id="594" name="BlueDiagonalLines.png" descr="BlueDiagonalLines.png"/>
          <p:cNvPicPr>
            <a:picLocks noChangeAspect="1"/>
          </p:cNvPicPr>
          <p:nvPr/>
        </p:nvPicPr>
        <p:blipFill>
          <a:blip r:embed="rId3">
            <a:extLst/>
          </a:blip>
          <a:srcRect l="12004" t="0" r="0" b="65761"/>
          <a:stretch>
            <a:fillRect/>
          </a:stretch>
        </p:blipFill>
        <p:spPr>
          <a:xfrm flipH="1" rot="10800000">
            <a:off x="-200203" y="13021904"/>
            <a:ext cx="9562401" cy="1450477"/>
          </a:xfrm>
          <a:prstGeom prst="rect">
            <a:avLst/>
          </a:prstGeom>
          <a:ln w="12700">
            <a:miter lim="400000"/>
          </a:ln>
        </p:spPr>
      </p:pic>
      <p:sp>
        <p:nvSpPr>
          <p:cNvPr id="595" name="UCPath Center"/>
          <p:cNvSpPr txBox="1"/>
          <p:nvPr/>
        </p:nvSpPr>
        <p:spPr>
          <a:xfrm>
            <a:off x="681889" y="661193"/>
            <a:ext cx="244551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a:solidFill>
                  <a:srgbClr val="A9A9A9"/>
                </a:solidFill>
                <a:latin typeface="Raleway"/>
                <a:ea typeface="Raleway"/>
                <a:cs typeface="Raleway"/>
                <a:sym typeface="Raleway"/>
              </a:defRPr>
            </a:lvl1pPr>
          </a:lstStyle>
          <a:p>
            <a:pPr/>
            <a:r>
              <a:t>UCPath Center</a:t>
            </a:r>
          </a:p>
        </p:txBody>
      </p:sp>
      <p:sp>
        <p:nvSpPr>
          <p:cNvPr id="596" name="Slide Number"/>
          <p:cNvSpPr txBox="1"/>
          <p:nvPr>
            <p:ph type="sldNum" sz="quarter" idx="2"/>
          </p:nvPr>
        </p:nvSpPr>
        <p:spPr>
          <a:xfrm>
            <a:off x="11746445" y="13081000"/>
            <a:ext cx="439205"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White">
    <p:spTree>
      <p:nvGrpSpPr>
        <p:cNvPr id="1" name=""/>
        <p:cNvGrpSpPr/>
        <p:nvPr/>
      </p:nvGrpSpPr>
      <p:grpSpPr>
        <a:xfrm>
          <a:off x="0" y="0"/>
          <a:ext cx="0" cy="0"/>
          <a:chOff x="0" y="0"/>
          <a:chExt cx="0" cy="0"/>
        </a:xfrm>
      </p:grpSpPr>
      <p:sp>
        <p:nvSpPr>
          <p:cNvPr id="603" name="Slide Number"/>
          <p:cNvSpPr txBox="1"/>
          <p:nvPr>
            <p:ph type="sldNum" sz="quarter" idx="2"/>
          </p:nvPr>
        </p:nvSpPr>
        <p:spPr>
          <a:xfrm>
            <a:off x="11746445" y="13081000"/>
            <a:ext cx="439205"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Dark">
    <p:bg>
      <p:bgPr>
        <a:solidFill>
          <a:srgbClr val="1F2025"/>
        </a:solidFill>
      </p:bgPr>
    </p:bg>
    <p:spTree>
      <p:nvGrpSpPr>
        <p:cNvPr id="1" name=""/>
        <p:cNvGrpSpPr/>
        <p:nvPr/>
      </p:nvGrpSpPr>
      <p:grpSpPr>
        <a:xfrm>
          <a:off x="0" y="0"/>
          <a:ext cx="0" cy="0"/>
          <a:chOff x="0" y="0"/>
          <a:chExt cx="0" cy="0"/>
        </a:xfrm>
      </p:grpSpPr>
      <p:sp>
        <p:nvSpPr>
          <p:cNvPr id="610" name="Slide Number"/>
          <p:cNvSpPr txBox="1"/>
          <p:nvPr>
            <p:ph type="sldNum" sz="quarter" idx="2"/>
          </p:nvPr>
        </p:nvSpPr>
        <p:spPr>
          <a:xfrm>
            <a:off x="11746445" y="13081000"/>
            <a:ext cx="439205"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ge 2">
    <p:spTree>
      <p:nvGrpSpPr>
        <p:cNvPr id="1" name=""/>
        <p:cNvGrpSpPr/>
        <p:nvPr/>
      </p:nvGrpSpPr>
      <p:grpSpPr>
        <a:xfrm>
          <a:off x="0" y="0"/>
          <a:ext cx="0" cy="0"/>
          <a:chOff x="0" y="0"/>
          <a:chExt cx="0" cy="0"/>
        </a:xfrm>
      </p:grpSpPr>
      <p:sp>
        <p:nvSpPr>
          <p:cNvPr id="51" name="Body Level One…"/>
          <p:cNvSpPr txBox="1"/>
          <p:nvPr>
            <p:ph type="body" sz="quarter" idx="1"/>
          </p:nvPr>
        </p:nvSpPr>
        <p:spPr>
          <a:xfrm>
            <a:off x="1719589" y="5158278"/>
            <a:ext cx="7805156" cy="5268449"/>
          </a:xfrm>
          <a:prstGeom prst="rect">
            <a:avLst/>
          </a:prstGeom>
        </p:spPr>
        <p:txBody>
          <a:bodyPr anchor="t"/>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52" name="Title Text"/>
          <p:cNvSpPr txBox="1"/>
          <p:nvPr>
            <p:ph type="title"/>
          </p:nvPr>
        </p:nvSpPr>
        <p:spPr>
          <a:xfrm>
            <a:off x="1684244" y="2962100"/>
            <a:ext cx="6576061" cy="1525273"/>
          </a:xfrm>
          <a:prstGeom prst="rect">
            <a:avLst/>
          </a:prstGeom>
        </p:spPr>
        <p:txBody>
          <a:bodyPr anchor="t"/>
          <a:lstStyle>
            <a:lvl1pPr>
              <a:defRPr sz="5000">
                <a:latin typeface="+mn-lt"/>
                <a:ea typeface="+mn-ea"/>
                <a:cs typeface="+mn-cs"/>
                <a:sym typeface="Raleway Medium"/>
              </a:defRPr>
            </a:lvl1pPr>
          </a:lstStyle>
          <a:p>
            <a:pPr/>
            <a:r>
              <a:t>Title Text</a:t>
            </a:r>
          </a:p>
        </p:txBody>
      </p:sp>
      <p:sp>
        <p:nvSpPr>
          <p:cNvPr id="53" name="UCPath Center"/>
          <p:cNvSpPr txBox="1"/>
          <p:nvPr>
            <p:ph type="body" sz="quarter" idx="13"/>
          </p:nvPr>
        </p:nvSpPr>
        <p:spPr>
          <a:xfrm>
            <a:off x="681890" y="661193"/>
            <a:ext cx="2445518" cy="482604"/>
          </a:xfrm>
          <a:prstGeom prst="rect">
            <a:avLst/>
          </a:prstGeom>
        </p:spPr>
        <p:txBody>
          <a:bodyPr/>
          <a:lstStyle/>
          <a:p>
            <a:pPr>
              <a:defRPr spc="0"/>
            </a:pPr>
          </a:p>
        </p:txBody>
      </p:sp>
      <p:sp>
        <p:nvSpPr>
          <p:cNvPr id="54" name="Line"/>
          <p:cNvSpPr/>
          <p:nvPr/>
        </p:nvSpPr>
        <p:spPr>
          <a:xfrm flipV="1">
            <a:off x="16133238" y="-4742"/>
            <a:ext cx="4" cy="6494631"/>
          </a:xfrm>
          <a:prstGeom prst="line">
            <a:avLst/>
          </a:prstGeom>
          <a:ln w="38100">
            <a:solidFill>
              <a:srgbClr val="E4E4E7"/>
            </a:solidFill>
            <a:miter lim="400000"/>
          </a:ln>
        </p:spPr>
        <p:txBody>
          <a:bodyPr lIns="45718" tIns="45718" rIns="45718" bIns="45718"/>
          <a:lstStyle/>
          <a:p>
            <a:pPr/>
          </a:p>
        </p:txBody>
      </p:sp>
      <p:sp>
        <p:nvSpPr>
          <p:cNvPr id="55" name="Drop Image Here vertical.png"/>
          <p:cNvSpPr/>
          <p:nvPr>
            <p:ph type="pic" sz="quarter" idx="14"/>
          </p:nvPr>
        </p:nvSpPr>
        <p:spPr>
          <a:xfrm>
            <a:off x="17962759" y="1713171"/>
            <a:ext cx="4953005" cy="9526044"/>
          </a:xfrm>
          <a:prstGeom prst="rect">
            <a:avLst/>
          </a:prstGeom>
        </p:spPr>
        <p:txBody>
          <a:bodyPr lIns="91439" tIns="45719" rIns="91439" bIns="45719" anchor="t">
            <a:noAutofit/>
          </a:bodyPr>
          <a:lstStyle/>
          <a:p>
            <a:pPr/>
          </a:p>
        </p:txBody>
      </p:sp>
      <p:pic>
        <p:nvPicPr>
          <p:cNvPr id="56" name="PinkDiagonalLines.png" descr="PinkDiagonalLines.png"/>
          <p:cNvPicPr>
            <a:picLocks noChangeAspect="1"/>
          </p:cNvPicPr>
          <p:nvPr/>
        </p:nvPicPr>
        <p:blipFill>
          <a:blip r:embed="rId2">
            <a:extLst/>
          </a:blip>
          <a:stretch>
            <a:fillRect/>
          </a:stretch>
        </p:blipFill>
        <p:spPr>
          <a:xfrm>
            <a:off x="-1707853" y="11279447"/>
            <a:ext cx="10195953" cy="3974769"/>
          </a:xfrm>
          <a:prstGeom prst="rect">
            <a:avLst/>
          </a:prstGeom>
          <a:ln w="12700">
            <a:miter lim="400000"/>
          </a:ln>
        </p:spPr>
      </p:pic>
      <p:sp>
        <p:nvSpPr>
          <p:cNvPr id="57" name="Slide Number"/>
          <p:cNvSpPr txBox="1"/>
          <p:nvPr>
            <p:ph type="sldNum" sz="quarter" idx="2"/>
          </p:nvPr>
        </p:nvSpPr>
        <p:spPr>
          <a:xfrm>
            <a:off x="15024555"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ge with Photos">
    <p:spTree>
      <p:nvGrpSpPr>
        <p:cNvPr id="1" name=""/>
        <p:cNvGrpSpPr/>
        <p:nvPr/>
      </p:nvGrpSpPr>
      <p:grpSpPr>
        <a:xfrm>
          <a:off x="0" y="0"/>
          <a:ext cx="0" cy="0"/>
          <a:chOff x="0" y="0"/>
          <a:chExt cx="0" cy="0"/>
        </a:xfrm>
      </p:grpSpPr>
      <p:pic>
        <p:nvPicPr>
          <p:cNvPr id="64" name="BlueDiagonalLines.png" descr="BlueDiagonalLines.png"/>
          <p:cNvPicPr>
            <a:picLocks noChangeAspect="1"/>
          </p:cNvPicPr>
          <p:nvPr/>
        </p:nvPicPr>
        <p:blipFill>
          <a:blip r:embed="rId2">
            <a:extLst/>
          </a:blip>
          <a:stretch>
            <a:fillRect/>
          </a:stretch>
        </p:blipFill>
        <p:spPr>
          <a:xfrm flipH="1" rot="10800000">
            <a:off x="-3492459" y="-1884304"/>
            <a:ext cx="10710851" cy="4175497"/>
          </a:xfrm>
          <a:prstGeom prst="rect">
            <a:avLst/>
          </a:prstGeom>
          <a:ln w="12700">
            <a:miter lim="400000"/>
          </a:ln>
        </p:spPr>
      </p:pic>
      <p:sp>
        <p:nvSpPr>
          <p:cNvPr id="65" name="Body Level One…"/>
          <p:cNvSpPr txBox="1"/>
          <p:nvPr>
            <p:ph type="body" sz="quarter" idx="1"/>
          </p:nvPr>
        </p:nvSpPr>
        <p:spPr>
          <a:xfrm>
            <a:off x="1719589" y="5158278"/>
            <a:ext cx="7805156" cy="5268449"/>
          </a:xfrm>
          <a:prstGeom prst="rect">
            <a:avLst/>
          </a:prstGeom>
        </p:spPr>
        <p:txBody>
          <a:bodyPr anchor="t"/>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66" name="Title Text"/>
          <p:cNvSpPr txBox="1"/>
          <p:nvPr>
            <p:ph type="title"/>
          </p:nvPr>
        </p:nvSpPr>
        <p:spPr>
          <a:xfrm>
            <a:off x="1684244" y="2962100"/>
            <a:ext cx="6576061" cy="1525273"/>
          </a:xfrm>
          <a:prstGeom prst="rect">
            <a:avLst/>
          </a:prstGeom>
        </p:spPr>
        <p:txBody>
          <a:bodyPr anchor="t"/>
          <a:lstStyle>
            <a:lvl1pPr>
              <a:defRPr sz="5000">
                <a:latin typeface="+mn-lt"/>
                <a:ea typeface="+mn-ea"/>
                <a:cs typeface="+mn-cs"/>
                <a:sym typeface="Raleway Medium"/>
              </a:defRPr>
            </a:lvl1pPr>
          </a:lstStyle>
          <a:p>
            <a:pPr/>
            <a:r>
              <a:t>Title Text</a:t>
            </a:r>
          </a:p>
        </p:txBody>
      </p:sp>
      <p:sp>
        <p:nvSpPr>
          <p:cNvPr id="67" name="Line"/>
          <p:cNvSpPr/>
          <p:nvPr/>
        </p:nvSpPr>
        <p:spPr>
          <a:xfrm flipV="1">
            <a:off x="17593738" y="-93124"/>
            <a:ext cx="4" cy="6494631"/>
          </a:xfrm>
          <a:prstGeom prst="line">
            <a:avLst/>
          </a:prstGeom>
          <a:ln w="38100">
            <a:solidFill>
              <a:srgbClr val="E4E4E7"/>
            </a:solidFill>
            <a:miter lim="400000"/>
          </a:ln>
        </p:spPr>
        <p:txBody>
          <a:bodyPr lIns="45718" tIns="45718" rIns="45718" bIns="45718"/>
          <a:lstStyle/>
          <a:p>
            <a:pPr/>
          </a:p>
        </p:txBody>
      </p:sp>
      <p:sp>
        <p:nvSpPr>
          <p:cNvPr id="68" name="Drop Image Here vertical.png"/>
          <p:cNvSpPr/>
          <p:nvPr>
            <p:ph type="pic" sz="quarter" idx="13"/>
          </p:nvPr>
        </p:nvSpPr>
        <p:spPr>
          <a:xfrm>
            <a:off x="18953545" y="6495419"/>
            <a:ext cx="5461004" cy="7234709"/>
          </a:xfrm>
          <a:prstGeom prst="rect">
            <a:avLst/>
          </a:prstGeom>
        </p:spPr>
        <p:txBody>
          <a:bodyPr lIns="91439" tIns="45719" rIns="91439" bIns="45719" anchor="t">
            <a:noAutofit/>
          </a:bodyPr>
          <a:lstStyle/>
          <a:p>
            <a:pPr/>
          </a:p>
        </p:txBody>
      </p:sp>
      <p:sp>
        <p:nvSpPr>
          <p:cNvPr id="69" name="Drop Image Here vertical.png"/>
          <p:cNvSpPr/>
          <p:nvPr>
            <p:ph type="pic" sz="quarter" idx="14"/>
          </p:nvPr>
        </p:nvSpPr>
        <p:spPr>
          <a:xfrm>
            <a:off x="18953545" y="-12872"/>
            <a:ext cx="5461004" cy="6257939"/>
          </a:xfrm>
          <a:prstGeom prst="rect">
            <a:avLst/>
          </a:prstGeom>
        </p:spPr>
        <p:txBody>
          <a:bodyPr lIns="91439" tIns="45719" rIns="91439" bIns="45719" anchor="t">
            <a:noAutofit/>
          </a:bodyPr>
          <a:lstStyle/>
          <a:p>
            <a:pPr/>
          </a:p>
        </p:txBody>
      </p:sp>
      <p:pic>
        <p:nvPicPr>
          <p:cNvPr id="70" name="PathToTheFuture-PathLines.png" descr="PathToTheFuture-PathLines.png"/>
          <p:cNvPicPr>
            <a:picLocks noChangeAspect="1"/>
          </p:cNvPicPr>
          <p:nvPr/>
        </p:nvPicPr>
        <p:blipFill>
          <a:blip r:embed="rId3">
            <a:extLst/>
          </a:blip>
          <a:srcRect l="25298" t="0" r="0" b="15264"/>
          <a:stretch>
            <a:fillRect/>
          </a:stretch>
        </p:blipFill>
        <p:spPr>
          <a:xfrm flipH="1">
            <a:off x="16583445" y="10771837"/>
            <a:ext cx="2366412" cy="3055785"/>
          </a:xfrm>
          <a:prstGeom prst="rect">
            <a:avLst/>
          </a:prstGeom>
          <a:ln w="12700">
            <a:miter lim="400000"/>
          </a:ln>
        </p:spPr>
      </p:pic>
      <p:sp>
        <p:nvSpPr>
          <p:cNvPr id="71" name="Slide Number"/>
          <p:cNvSpPr txBox="1"/>
          <p:nvPr>
            <p:ph type="sldNum" sz="quarter" idx="2"/>
          </p:nvPr>
        </p:nvSpPr>
        <p:spPr>
          <a:xfrm>
            <a:off x="99826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ge 3">
    <p:spTree>
      <p:nvGrpSpPr>
        <p:cNvPr id="1" name=""/>
        <p:cNvGrpSpPr/>
        <p:nvPr/>
      </p:nvGrpSpPr>
      <p:grpSpPr>
        <a:xfrm>
          <a:off x="0" y="0"/>
          <a:ext cx="0" cy="0"/>
          <a:chOff x="0" y="0"/>
          <a:chExt cx="0" cy="0"/>
        </a:xfrm>
      </p:grpSpPr>
      <p:sp>
        <p:nvSpPr>
          <p:cNvPr id="78" name="Body Level One…"/>
          <p:cNvSpPr txBox="1"/>
          <p:nvPr>
            <p:ph type="body" sz="quarter" idx="1"/>
          </p:nvPr>
        </p:nvSpPr>
        <p:spPr>
          <a:xfrm>
            <a:off x="1719589" y="5158278"/>
            <a:ext cx="7805156" cy="5268449"/>
          </a:xfrm>
          <a:prstGeom prst="rect">
            <a:avLst/>
          </a:prstGeom>
        </p:spPr>
        <p:txBody>
          <a:bodyPr anchor="t"/>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79" name="Title Text"/>
          <p:cNvSpPr txBox="1"/>
          <p:nvPr>
            <p:ph type="title"/>
          </p:nvPr>
        </p:nvSpPr>
        <p:spPr>
          <a:xfrm>
            <a:off x="1684244" y="2962100"/>
            <a:ext cx="6576061" cy="1525273"/>
          </a:xfrm>
          <a:prstGeom prst="rect">
            <a:avLst/>
          </a:prstGeom>
        </p:spPr>
        <p:txBody>
          <a:bodyPr anchor="t"/>
          <a:lstStyle>
            <a:lvl1pPr>
              <a:defRPr sz="5000">
                <a:latin typeface="+mn-lt"/>
                <a:ea typeface="+mn-ea"/>
                <a:cs typeface="+mn-cs"/>
                <a:sym typeface="Raleway Medium"/>
              </a:defRPr>
            </a:lvl1pPr>
          </a:lstStyle>
          <a:p>
            <a:pPr/>
            <a:r>
              <a:t>Title Text</a:t>
            </a:r>
          </a:p>
        </p:txBody>
      </p:sp>
      <p:sp>
        <p:nvSpPr>
          <p:cNvPr id="80" name="UCPath Center"/>
          <p:cNvSpPr txBox="1"/>
          <p:nvPr>
            <p:ph type="body" sz="quarter" idx="13"/>
          </p:nvPr>
        </p:nvSpPr>
        <p:spPr>
          <a:xfrm>
            <a:off x="681890" y="661193"/>
            <a:ext cx="2445518" cy="482604"/>
          </a:xfrm>
          <a:prstGeom prst="rect">
            <a:avLst/>
          </a:prstGeom>
        </p:spPr>
        <p:txBody>
          <a:bodyPr/>
          <a:lstStyle/>
          <a:p>
            <a:pPr>
              <a:defRPr spc="0"/>
            </a:pPr>
          </a:p>
        </p:txBody>
      </p:sp>
      <p:sp>
        <p:nvSpPr>
          <p:cNvPr id="81" name="Line"/>
          <p:cNvSpPr/>
          <p:nvPr/>
        </p:nvSpPr>
        <p:spPr>
          <a:xfrm flipV="1">
            <a:off x="11091336" y="-4742"/>
            <a:ext cx="3" cy="6494631"/>
          </a:xfrm>
          <a:prstGeom prst="line">
            <a:avLst/>
          </a:prstGeom>
          <a:ln w="38100">
            <a:solidFill>
              <a:srgbClr val="E4E4E7"/>
            </a:solidFill>
            <a:miter lim="400000"/>
          </a:ln>
        </p:spPr>
        <p:txBody>
          <a:bodyPr lIns="45718" tIns="45718" rIns="45718" bIns="45718"/>
          <a:lstStyle/>
          <a:p>
            <a:pPr/>
          </a:p>
        </p:txBody>
      </p:sp>
      <p:sp>
        <p:nvSpPr>
          <p:cNvPr id="82" name="Infographic"/>
          <p:cNvSpPr txBox="1"/>
          <p:nvPr>
            <p:ph type="body" sz="quarter" idx="14"/>
          </p:nvPr>
        </p:nvSpPr>
        <p:spPr>
          <a:xfrm>
            <a:off x="6184646" y="11694117"/>
            <a:ext cx="12014711" cy="2641603"/>
          </a:xfrm>
          <a:prstGeom prst="rect">
            <a:avLst/>
          </a:prstGeom>
        </p:spPr>
        <p:txBody>
          <a:bodyPr/>
          <a:lstStyle/>
          <a:p>
            <a:pPr>
              <a:defRPr spc="0"/>
            </a:pPr>
          </a:p>
        </p:txBody>
      </p:sp>
      <p:sp>
        <p:nvSpPr>
          <p:cNvPr id="83" name="Polygon"/>
          <p:cNvSpPr/>
          <p:nvPr/>
        </p:nvSpPr>
        <p:spPr>
          <a:xfrm>
            <a:off x="14300285" y="3338724"/>
            <a:ext cx="6254207" cy="5948103"/>
          </a:xfrm>
          <a:prstGeom prst="pentagon">
            <a:avLst/>
          </a:prstGeom>
          <a:ln w="38100">
            <a:solidFill>
              <a:srgbClr val="E4E4E7"/>
            </a:solidFill>
            <a:miter lim="400000"/>
          </a:ln>
        </p:spPr>
        <p:txBody>
          <a:bodyPr lIns="50800" tIns="50800" rIns="50800" bIns="50800" anchor="ctr"/>
          <a:lstStyle/>
          <a:p>
            <a:pPr>
              <a:defRPr sz="3200">
                <a:solidFill>
                  <a:srgbClr val="FFFFFF"/>
                </a:solidFill>
              </a:defRPr>
            </a:pPr>
          </a:p>
        </p:txBody>
      </p:sp>
      <p:sp>
        <p:nvSpPr>
          <p:cNvPr id="84" name="Polygon"/>
          <p:cNvSpPr/>
          <p:nvPr/>
        </p:nvSpPr>
        <p:spPr>
          <a:xfrm>
            <a:off x="15751097" y="4864196"/>
            <a:ext cx="3352582" cy="3188497"/>
          </a:xfrm>
          <a:prstGeom prst="pentagon">
            <a:avLst/>
          </a:prstGeom>
          <a:ln w="38100">
            <a:solidFill>
              <a:srgbClr val="E4E4E7"/>
            </a:solidFill>
            <a:miter lim="400000"/>
          </a:ln>
        </p:spPr>
        <p:txBody>
          <a:bodyPr lIns="50800" tIns="50800" rIns="50800" bIns="50800" anchor="ctr"/>
          <a:lstStyle/>
          <a:p>
            <a:pPr>
              <a:defRPr sz="3200">
                <a:solidFill>
                  <a:srgbClr val="FFFFFF"/>
                </a:solidFill>
              </a:defRPr>
            </a:pPr>
          </a:p>
        </p:txBody>
      </p:sp>
      <p:sp>
        <p:nvSpPr>
          <p:cNvPr id="85" name="Line"/>
          <p:cNvSpPr/>
          <p:nvPr/>
        </p:nvSpPr>
        <p:spPr>
          <a:xfrm flipV="1">
            <a:off x="15504268" y="6549444"/>
            <a:ext cx="1985407" cy="2719856"/>
          </a:xfrm>
          <a:prstGeom prst="line">
            <a:avLst/>
          </a:prstGeom>
          <a:ln w="38100">
            <a:solidFill>
              <a:srgbClr val="E4E4E7"/>
            </a:solidFill>
            <a:miter lim="400000"/>
          </a:ln>
        </p:spPr>
        <p:txBody>
          <a:bodyPr lIns="45718" tIns="45718" rIns="45718" bIns="45718"/>
          <a:lstStyle/>
          <a:p>
            <a:pPr/>
          </a:p>
        </p:txBody>
      </p:sp>
      <p:sp>
        <p:nvSpPr>
          <p:cNvPr id="86" name="Line"/>
          <p:cNvSpPr/>
          <p:nvPr/>
        </p:nvSpPr>
        <p:spPr>
          <a:xfrm flipH="1" flipV="1">
            <a:off x="17363425" y="6549444"/>
            <a:ext cx="1985407" cy="2719856"/>
          </a:xfrm>
          <a:prstGeom prst="line">
            <a:avLst/>
          </a:prstGeom>
          <a:ln w="38100">
            <a:solidFill>
              <a:srgbClr val="E4E4E7"/>
            </a:solidFill>
            <a:miter lim="400000"/>
          </a:ln>
        </p:spPr>
        <p:txBody>
          <a:bodyPr lIns="45718" tIns="45718" rIns="45718" bIns="45718"/>
          <a:lstStyle/>
          <a:p>
            <a:pPr/>
          </a:p>
        </p:txBody>
      </p:sp>
      <p:sp>
        <p:nvSpPr>
          <p:cNvPr id="87" name="Line"/>
          <p:cNvSpPr/>
          <p:nvPr/>
        </p:nvSpPr>
        <p:spPr>
          <a:xfrm flipV="1">
            <a:off x="17427387" y="3350064"/>
            <a:ext cx="4" cy="3146823"/>
          </a:xfrm>
          <a:prstGeom prst="line">
            <a:avLst/>
          </a:prstGeom>
          <a:ln w="38100">
            <a:solidFill>
              <a:srgbClr val="E4E4E7"/>
            </a:solidFill>
            <a:miter lim="400000"/>
          </a:ln>
        </p:spPr>
        <p:txBody>
          <a:bodyPr lIns="45718" tIns="45718" rIns="45718" bIns="45718"/>
          <a:lstStyle/>
          <a:p>
            <a:pPr/>
          </a:p>
        </p:txBody>
      </p:sp>
      <p:sp>
        <p:nvSpPr>
          <p:cNvPr id="88" name="Line"/>
          <p:cNvSpPr/>
          <p:nvPr/>
        </p:nvSpPr>
        <p:spPr>
          <a:xfrm flipH="1">
            <a:off x="17440036" y="5625601"/>
            <a:ext cx="3100654" cy="987272"/>
          </a:xfrm>
          <a:prstGeom prst="line">
            <a:avLst/>
          </a:prstGeom>
          <a:ln w="38100">
            <a:solidFill>
              <a:srgbClr val="E4E4E7"/>
            </a:solidFill>
            <a:miter lim="400000"/>
          </a:ln>
        </p:spPr>
        <p:txBody>
          <a:bodyPr lIns="45718" tIns="45718" rIns="45718" bIns="45718"/>
          <a:lstStyle/>
          <a:p>
            <a:pPr/>
          </a:p>
        </p:txBody>
      </p:sp>
      <p:sp>
        <p:nvSpPr>
          <p:cNvPr id="89" name="Line"/>
          <p:cNvSpPr/>
          <p:nvPr/>
        </p:nvSpPr>
        <p:spPr>
          <a:xfrm>
            <a:off x="14307013" y="5614127"/>
            <a:ext cx="3100654" cy="987270"/>
          </a:xfrm>
          <a:prstGeom prst="line">
            <a:avLst/>
          </a:prstGeom>
          <a:ln w="38100">
            <a:solidFill>
              <a:srgbClr val="E4E4E7"/>
            </a:solidFill>
            <a:miter lim="400000"/>
          </a:ln>
        </p:spPr>
        <p:txBody>
          <a:bodyPr lIns="45718" tIns="45718" rIns="45718" bIns="45718"/>
          <a:lstStyle/>
          <a:p>
            <a:pPr/>
          </a:p>
        </p:txBody>
      </p:sp>
      <p:sp>
        <p:nvSpPr>
          <p:cNvPr id="90" name="Circle"/>
          <p:cNvSpPr/>
          <p:nvPr/>
        </p:nvSpPr>
        <p:spPr>
          <a:xfrm>
            <a:off x="17299102" y="6485366"/>
            <a:ext cx="256575" cy="256575"/>
          </a:xfrm>
          <a:prstGeom prst="ellipse">
            <a:avLst/>
          </a:prstGeom>
          <a:solidFill>
            <a:srgbClr val="E4E4E7"/>
          </a:solidFill>
          <a:ln w="12700">
            <a:miter lim="400000"/>
          </a:ln>
        </p:spPr>
        <p:txBody>
          <a:bodyPr lIns="50800" tIns="50800" rIns="50800" bIns="50800" anchor="ctr"/>
          <a:lstStyle/>
          <a:p>
            <a:pPr>
              <a:defRPr sz="3200">
                <a:solidFill>
                  <a:srgbClr val="FFFFFF"/>
                </a:solidFill>
              </a:defRPr>
            </a:pPr>
          </a:p>
        </p:txBody>
      </p:sp>
      <p:sp>
        <p:nvSpPr>
          <p:cNvPr id="91" name="Circle"/>
          <p:cNvSpPr/>
          <p:nvPr>
            <p:ph type="body" sz="quarter" idx="15"/>
          </p:nvPr>
        </p:nvSpPr>
        <p:spPr>
          <a:xfrm>
            <a:off x="18560526" y="6186130"/>
            <a:ext cx="97381" cy="97384"/>
          </a:xfrm>
          <a:prstGeom prst="rect">
            <a:avLst/>
          </a:prstGeom>
          <a:solidFill>
            <a:srgbClr val="0066E6"/>
          </a:solidFill>
        </p:spPr>
        <p:txBody>
          <a:bodyPr/>
          <a:lstStyle/>
          <a:p>
            <a:pPr>
              <a:defRPr spc="0"/>
            </a:pPr>
          </a:p>
        </p:txBody>
      </p:sp>
      <p:sp>
        <p:nvSpPr>
          <p:cNvPr id="92" name="Circle"/>
          <p:cNvSpPr/>
          <p:nvPr>
            <p:ph type="body" sz="quarter" idx="16"/>
          </p:nvPr>
        </p:nvSpPr>
        <p:spPr>
          <a:xfrm>
            <a:off x="17559869" y="7996552"/>
            <a:ext cx="97383" cy="97384"/>
          </a:xfrm>
          <a:prstGeom prst="rect">
            <a:avLst/>
          </a:prstGeom>
          <a:solidFill>
            <a:srgbClr val="0066E6"/>
          </a:solidFill>
        </p:spPr>
        <p:txBody>
          <a:bodyPr/>
          <a:lstStyle/>
          <a:p>
            <a:pPr>
              <a:defRPr spc="0"/>
            </a:pPr>
          </a:p>
        </p:txBody>
      </p:sp>
      <p:sp>
        <p:nvSpPr>
          <p:cNvPr id="93" name="Circle"/>
          <p:cNvSpPr/>
          <p:nvPr>
            <p:ph type="body" sz="quarter" idx="17"/>
          </p:nvPr>
        </p:nvSpPr>
        <p:spPr>
          <a:xfrm>
            <a:off x="17378697" y="4049128"/>
            <a:ext cx="97383" cy="97384"/>
          </a:xfrm>
          <a:prstGeom prst="rect">
            <a:avLst/>
          </a:prstGeom>
          <a:solidFill>
            <a:srgbClr val="0066E6"/>
          </a:solidFill>
        </p:spPr>
        <p:txBody>
          <a:bodyPr/>
          <a:lstStyle/>
          <a:p>
            <a:pPr>
              <a:defRPr spc="0"/>
            </a:pPr>
          </a:p>
        </p:txBody>
      </p:sp>
      <p:sp>
        <p:nvSpPr>
          <p:cNvPr id="94" name="Circle"/>
          <p:cNvSpPr/>
          <p:nvPr>
            <p:ph type="body" sz="quarter" idx="18"/>
          </p:nvPr>
        </p:nvSpPr>
        <p:spPr>
          <a:xfrm>
            <a:off x="15228213" y="5871938"/>
            <a:ext cx="97384" cy="97384"/>
          </a:xfrm>
          <a:prstGeom prst="rect">
            <a:avLst/>
          </a:prstGeom>
          <a:solidFill>
            <a:srgbClr val="0066E6"/>
          </a:solidFill>
        </p:spPr>
        <p:txBody>
          <a:bodyPr/>
          <a:lstStyle/>
          <a:p>
            <a:pPr>
              <a:defRPr spc="0"/>
            </a:pPr>
          </a:p>
        </p:txBody>
      </p:sp>
      <p:sp>
        <p:nvSpPr>
          <p:cNvPr id="95" name="Line"/>
          <p:cNvSpPr/>
          <p:nvPr>
            <p:ph type="body" sz="quarter" idx="19"/>
          </p:nvPr>
        </p:nvSpPr>
        <p:spPr>
          <a:xfrm>
            <a:off x="17650330" y="6284350"/>
            <a:ext cx="931502" cy="1753556"/>
          </a:xfrm>
          <a:prstGeom prst="rect">
            <a:avLst/>
          </a:prstGeom>
          <a:ln w="38100">
            <a:solidFill>
              <a:srgbClr val="0066E6"/>
            </a:solidFill>
          </a:ln>
        </p:spPr>
        <p:txBody>
          <a:bodyPr/>
          <a:lstStyle/>
          <a:p>
            <a:pPr>
              <a:defRPr spc="0"/>
            </a:pPr>
          </a:p>
        </p:txBody>
      </p:sp>
      <p:sp>
        <p:nvSpPr>
          <p:cNvPr id="96" name="Line"/>
          <p:cNvSpPr/>
          <p:nvPr>
            <p:ph type="body" sz="quarter" idx="20"/>
          </p:nvPr>
        </p:nvSpPr>
        <p:spPr>
          <a:xfrm>
            <a:off x="15283180" y="5927490"/>
            <a:ext cx="2309783" cy="2133369"/>
          </a:xfrm>
          <a:prstGeom prst="rect">
            <a:avLst/>
          </a:prstGeom>
          <a:ln w="38100">
            <a:solidFill>
              <a:srgbClr val="0066E6"/>
            </a:solidFill>
          </a:ln>
        </p:spPr>
        <p:txBody>
          <a:bodyPr/>
          <a:lstStyle/>
          <a:p>
            <a:pPr>
              <a:defRPr spc="0"/>
            </a:pPr>
          </a:p>
        </p:txBody>
      </p:sp>
      <p:sp>
        <p:nvSpPr>
          <p:cNvPr id="97" name="Line"/>
          <p:cNvSpPr/>
          <p:nvPr>
            <p:ph type="body" sz="quarter" idx="21"/>
          </p:nvPr>
        </p:nvSpPr>
        <p:spPr>
          <a:xfrm rot="10800000">
            <a:off x="15294657" y="4116825"/>
            <a:ext cx="2107152" cy="1790134"/>
          </a:xfrm>
          <a:prstGeom prst="rect">
            <a:avLst/>
          </a:prstGeom>
          <a:ln w="38100">
            <a:solidFill>
              <a:srgbClr val="0066E6"/>
            </a:solidFill>
          </a:ln>
        </p:spPr>
        <p:txBody>
          <a:bodyPr/>
          <a:lstStyle/>
          <a:p>
            <a:pPr>
              <a:defRPr spc="0"/>
            </a:pPr>
          </a:p>
        </p:txBody>
      </p:sp>
      <p:sp>
        <p:nvSpPr>
          <p:cNvPr id="98" name="Line"/>
          <p:cNvSpPr/>
          <p:nvPr>
            <p:ph type="body" sz="quarter" idx="22"/>
          </p:nvPr>
        </p:nvSpPr>
        <p:spPr>
          <a:xfrm rot="10800000">
            <a:off x="17452198" y="4116825"/>
            <a:ext cx="1144258" cy="2064444"/>
          </a:xfrm>
          <a:prstGeom prst="rect">
            <a:avLst/>
          </a:prstGeom>
          <a:ln w="38100">
            <a:solidFill>
              <a:srgbClr val="0066E6"/>
            </a:solidFill>
          </a:ln>
        </p:spPr>
        <p:txBody>
          <a:bodyPr/>
          <a:lstStyle/>
          <a:p>
            <a:pPr>
              <a:defRPr spc="0"/>
            </a:pPr>
          </a:p>
        </p:txBody>
      </p:sp>
      <p:sp>
        <p:nvSpPr>
          <p:cNvPr id="99" name="Sales for…"/>
          <p:cNvSpPr txBox="1"/>
          <p:nvPr>
            <p:ph type="body" sz="quarter" idx="23"/>
          </p:nvPr>
        </p:nvSpPr>
        <p:spPr>
          <a:xfrm>
            <a:off x="16636697" y="2009055"/>
            <a:ext cx="1581382" cy="863604"/>
          </a:xfrm>
          <a:prstGeom prst="rect">
            <a:avLst/>
          </a:prstGeom>
        </p:spPr>
        <p:txBody>
          <a:bodyPr/>
          <a:lstStyle/>
          <a:p>
            <a:pPr>
              <a:defRPr spc="0"/>
            </a:pPr>
          </a:p>
        </p:txBody>
      </p:sp>
      <p:sp>
        <p:nvSpPr>
          <p:cNvPr id="100" name="Team…"/>
          <p:cNvSpPr txBox="1"/>
          <p:nvPr>
            <p:ph type="body" sz="quarter" idx="24"/>
          </p:nvPr>
        </p:nvSpPr>
        <p:spPr>
          <a:xfrm>
            <a:off x="21109210" y="5016365"/>
            <a:ext cx="1728319" cy="863604"/>
          </a:xfrm>
          <a:prstGeom prst="rect">
            <a:avLst/>
          </a:prstGeom>
        </p:spPr>
        <p:txBody>
          <a:bodyPr/>
          <a:lstStyle/>
          <a:p>
            <a:pPr>
              <a:defRPr spc="0"/>
            </a:pPr>
          </a:p>
        </p:txBody>
      </p:sp>
      <p:sp>
        <p:nvSpPr>
          <p:cNvPr id="101" name="SEO…"/>
          <p:cNvSpPr txBox="1"/>
          <p:nvPr>
            <p:ph type="body" sz="quarter" idx="25"/>
          </p:nvPr>
        </p:nvSpPr>
        <p:spPr>
          <a:xfrm>
            <a:off x="12526919" y="5016365"/>
            <a:ext cx="1177218" cy="863604"/>
          </a:xfrm>
          <a:prstGeom prst="rect">
            <a:avLst/>
          </a:prstGeom>
        </p:spPr>
        <p:txBody>
          <a:bodyPr/>
          <a:lstStyle/>
          <a:p>
            <a:pPr>
              <a:defRPr spc="0"/>
            </a:pPr>
          </a:p>
        </p:txBody>
      </p:sp>
      <p:sp>
        <p:nvSpPr>
          <p:cNvPr id="102" name="Product…"/>
          <p:cNvSpPr txBox="1"/>
          <p:nvPr>
            <p:ph type="body" sz="quarter" idx="26"/>
          </p:nvPr>
        </p:nvSpPr>
        <p:spPr>
          <a:xfrm>
            <a:off x="13997939" y="9827344"/>
            <a:ext cx="1937668" cy="863604"/>
          </a:xfrm>
          <a:prstGeom prst="rect">
            <a:avLst/>
          </a:prstGeom>
        </p:spPr>
        <p:txBody>
          <a:bodyPr/>
          <a:lstStyle/>
          <a:p>
            <a:pPr>
              <a:defRPr spc="0"/>
            </a:pPr>
          </a:p>
        </p:txBody>
      </p:sp>
      <p:sp>
        <p:nvSpPr>
          <p:cNvPr id="103" name="Linguistics…"/>
          <p:cNvSpPr txBox="1"/>
          <p:nvPr>
            <p:ph type="body" sz="quarter" idx="27"/>
          </p:nvPr>
        </p:nvSpPr>
        <p:spPr>
          <a:xfrm>
            <a:off x="18419463" y="9827344"/>
            <a:ext cx="2237490" cy="863604"/>
          </a:xfrm>
          <a:prstGeom prst="rect">
            <a:avLst/>
          </a:prstGeom>
        </p:spPr>
        <p:txBody>
          <a:bodyPr/>
          <a:lstStyle/>
          <a:p>
            <a:pPr>
              <a:defRPr spc="0"/>
            </a:pPr>
          </a:p>
        </p:txBody>
      </p:sp>
      <p:pic>
        <p:nvPicPr>
          <p:cNvPr id="104" name="PathToTheFuture-PathLines.png" descr="PathToTheFuture-PathLines.png"/>
          <p:cNvPicPr>
            <a:picLocks noChangeAspect="1"/>
          </p:cNvPicPr>
          <p:nvPr/>
        </p:nvPicPr>
        <p:blipFill>
          <a:blip r:embed="rId2">
            <a:extLst/>
          </a:blip>
          <a:stretch>
            <a:fillRect/>
          </a:stretch>
        </p:blipFill>
        <p:spPr>
          <a:xfrm>
            <a:off x="-421856" y="10670237"/>
            <a:ext cx="3167803" cy="3606251"/>
          </a:xfrm>
          <a:prstGeom prst="rect">
            <a:avLst/>
          </a:prstGeom>
          <a:ln w="12700">
            <a:miter lim="400000"/>
          </a:ln>
        </p:spPr>
      </p:pic>
      <p:sp>
        <p:nvSpPr>
          <p:cNvPr id="105" name="Slide Number"/>
          <p:cNvSpPr txBox="1"/>
          <p:nvPr>
            <p:ph type="sldNum" sz="quarter" idx="2"/>
          </p:nvPr>
        </p:nvSpPr>
        <p:spPr>
          <a:xfrm>
            <a:off x="99826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ge 3 copy">
    <p:spTree>
      <p:nvGrpSpPr>
        <p:cNvPr id="1" name=""/>
        <p:cNvGrpSpPr/>
        <p:nvPr/>
      </p:nvGrpSpPr>
      <p:grpSpPr>
        <a:xfrm>
          <a:off x="0" y="0"/>
          <a:ext cx="0" cy="0"/>
          <a:chOff x="0" y="0"/>
          <a:chExt cx="0" cy="0"/>
        </a:xfrm>
      </p:grpSpPr>
      <p:sp>
        <p:nvSpPr>
          <p:cNvPr id="112" name="Body Level One…"/>
          <p:cNvSpPr txBox="1"/>
          <p:nvPr>
            <p:ph type="body" sz="quarter" idx="1"/>
          </p:nvPr>
        </p:nvSpPr>
        <p:spPr>
          <a:xfrm>
            <a:off x="1719589" y="5158278"/>
            <a:ext cx="7805156" cy="5268449"/>
          </a:xfrm>
          <a:prstGeom prst="rect">
            <a:avLst/>
          </a:prstGeom>
        </p:spPr>
        <p:txBody>
          <a:bodyPr anchor="t"/>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13" name="Title Text"/>
          <p:cNvSpPr txBox="1"/>
          <p:nvPr>
            <p:ph type="title"/>
          </p:nvPr>
        </p:nvSpPr>
        <p:spPr>
          <a:xfrm>
            <a:off x="1684244" y="2962100"/>
            <a:ext cx="6576061" cy="1525273"/>
          </a:xfrm>
          <a:prstGeom prst="rect">
            <a:avLst/>
          </a:prstGeom>
        </p:spPr>
        <p:txBody>
          <a:bodyPr anchor="t"/>
          <a:lstStyle>
            <a:lvl1pPr>
              <a:defRPr sz="5000">
                <a:latin typeface="+mn-lt"/>
                <a:ea typeface="+mn-ea"/>
                <a:cs typeface="+mn-cs"/>
                <a:sym typeface="Raleway Medium"/>
              </a:defRPr>
            </a:lvl1pPr>
          </a:lstStyle>
          <a:p>
            <a:pPr/>
            <a:r>
              <a:t>Title Text</a:t>
            </a:r>
          </a:p>
        </p:txBody>
      </p:sp>
      <p:sp>
        <p:nvSpPr>
          <p:cNvPr id="114" name="UCPath Center"/>
          <p:cNvSpPr txBox="1"/>
          <p:nvPr>
            <p:ph type="body" sz="quarter" idx="13"/>
          </p:nvPr>
        </p:nvSpPr>
        <p:spPr>
          <a:xfrm>
            <a:off x="681890" y="661193"/>
            <a:ext cx="2445518" cy="482604"/>
          </a:xfrm>
          <a:prstGeom prst="rect">
            <a:avLst/>
          </a:prstGeom>
        </p:spPr>
        <p:txBody>
          <a:bodyPr/>
          <a:lstStyle/>
          <a:p>
            <a:pPr>
              <a:defRPr spc="0"/>
            </a:pPr>
          </a:p>
        </p:txBody>
      </p:sp>
      <p:sp>
        <p:nvSpPr>
          <p:cNvPr id="115" name="Line"/>
          <p:cNvSpPr/>
          <p:nvPr/>
        </p:nvSpPr>
        <p:spPr>
          <a:xfrm flipV="1">
            <a:off x="11091336" y="-4742"/>
            <a:ext cx="3" cy="6494631"/>
          </a:xfrm>
          <a:prstGeom prst="line">
            <a:avLst/>
          </a:prstGeom>
          <a:ln w="38100">
            <a:solidFill>
              <a:srgbClr val="E4E4E7"/>
            </a:solidFill>
            <a:miter lim="400000"/>
          </a:ln>
        </p:spPr>
        <p:txBody>
          <a:bodyPr lIns="45718" tIns="45718" rIns="45718" bIns="45718"/>
          <a:lstStyle/>
          <a:p>
            <a:pPr/>
          </a:p>
        </p:txBody>
      </p:sp>
      <p:sp>
        <p:nvSpPr>
          <p:cNvPr id="116" name="Infographic"/>
          <p:cNvSpPr txBox="1"/>
          <p:nvPr>
            <p:ph type="body" sz="quarter" idx="14"/>
          </p:nvPr>
        </p:nvSpPr>
        <p:spPr>
          <a:xfrm>
            <a:off x="6184646" y="11694117"/>
            <a:ext cx="12014711" cy="2641603"/>
          </a:xfrm>
          <a:prstGeom prst="rect">
            <a:avLst/>
          </a:prstGeom>
        </p:spPr>
        <p:txBody>
          <a:bodyPr/>
          <a:lstStyle/>
          <a:p>
            <a:pPr>
              <a:defRPr spc="0"/>
            </a:pPr>
          </a:p>
        </p:txBody>
      </p:sp>
      <p:pic>
        <p:nvPicPr>
          <p:cNvPr id="117" name="PathToTheFuture-PathLines.png" descr="PathToTheFuture-PathLines.png"/>
          <p:cNvPicPr>
            <a:picLocks noChangeAspect="1"/>
          </p:cNvPicPr>
          <p:nvPr/>
        </p:nvPicPr>
        <p:blipFill>
          <a:blip r:embed="rId2">
            <a:extLst/>
          </a:blip>
          <a:stretch>
            <a:fillRect/>
          </a:stretch>
        </p:blipFill>
        <p:spPr>
          <a:xfrm>
            <a:off x="-421856" y="10670237"/>
            <a:ext cx="3167803" cy="3606251"/>
          </a:xfrm>
          <a:prstGeom prst="rect">
            <a:avLst/>
          </a:prstGeom>
          <a:ln w="12700">
            <a:miter lim="400000"/>
          </a:ln>
        </p:spPr>
      </p:pic>
      <p:sp>
        <p:nvSpPr>
          <p:cNvPr id="118" name="Slide Number"/>
          <p:cNvSpPr txBox="1"/>
          <p:nvPr>
            <p:ph type="sldNum" sz="quarter" idx="2"/>
          </p:nvPr>
        </p:nvSpPr>
        <p:spPr>
          <a:xfrm>
            <a:off x="99826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ge 3 Blank">
    <p:spTree>
      <p:nvGrpSpPr>
        <p:cNvPr id="1" name=""/>
        <p:cNvGrpSpPr/>
        <p:nvPr/>
      </p:nvGrpSpPr>
      <p:grpSpPr>
        <a:xfrm>
          <a:off x="0" y="0"/>
          <a:ext cx="0" cy="0"/>
          <a:chOff x="0" y="0"/>
          <a:chExt cx="0" cy="0"/>
        </a:xfrm>
      </p:grpSpPr>
      <p:sp>
        <p:nvSpPr>
          <p:cNvPr id="125" name="Body Level One…"/>
          <p:cNvSpPr txBox="1"/>
          <p:nvPr>
            <p:ph type="body" sz="quarter" idx="1"/>
          </p:nvPr>
        </p:nvSpPr>
        <p:spPr>
          <a:xfrm>
            <a:off x="1719589" y="5158278"/>
            <a:ext cx="7805156" cy="5268449"/>
          </a:xfrm>
          <a:prstGeom prst="rect">
            <a:avLst/>
          </a:prstGeom>
        </p:spPr>
        <p:txBody>
          <a:bodyPr anchor="t"/>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26" name="Title Text"/>
          <p:cNvSpPr txBox="1"/>
          <p:nvPr>
            <p:ph type="title"/>
          </p:nvPr>
        </p:nvSpPr>
        <p:spPr>
          <a:xfrm>
            <a:off x="1684244" y="2962100"/>
            <a:ext cx="6576061" cy="1525273"/>
          </a:xfrm>
          <a:prstGeom prst="rect">
            <a:avLst/>
          </a:prstGeom>
        </p:spPr>
        <p:txBody>
          <a:bodyPr anchor="t"/>
          <a:lstStyle>
            <a:lvl1pPr>
              <a:defRPr sz="5000">
                <a:latin typeface="+mn-lt"/>
                <a:ea typeface="+mn-ea"/>
                <a:cs typeface="+mn-cs"/>
                <a:sym typeface="Raleway Medium"/>
              </a:defRPr>
            </a:lvl1pPr>
          </a:lstStyle>
          <a:p>
            <a:pPr/>
            <a:r>
              <a:t>Title Text</a:t>
            </a:r>
          </a:p>
        </p:txBody>
      </p:sp>
      <p:sp>
        <p:nvSpPr>
          <p:cNvPr id="127" name="UCPath Center"/>
          <p:cNvSpPr txBox="1"/>
          <p:nvPr>
            <p:ph type="body" sz="quarter" idx="13"/>
          </p:nvPr>
        </p:nvSpPr>
        <p:spPr>
          <a:xfrm>
            <a:off x="681890" y="661193"/>
            <a:ext cx="2445518" cy="482604"/>
          </a:xfrm>
          <a:prstGeom prst="rect">
            <a:avLst/>
          </a:prstGeom>
        </p:spPr>
        <p:txBody>
          <a:bodyPr/>
          <a:lstStyle/>
          <a:p>
            <a:pPr>
              <a:defRPr spc="0"/>
            </a:pPr>
          </a:p>
        </p:txBody>
      </p:sp>
      <p:sp>
        <p:nvSpPr>
          <p:cNvPr id="128" name="Line"/>
          <p:cNvSpPr/>
          <p:nvPr/>
        </p:nvSpPr>
        <p:spPr>
          <a:xfrm flipV="1">
            <a:off x="11091336" y="-4742"/>
            <a:ext cx="3" cy="6494631"/>
          </a:xfrm>
          <a:prstGeom prst="line">
            <a:avLst/>
          </a:prstGeom>
          <a:ln w="38100">
            <a:solidFill>
              <a:srgbClr val="E4E4E7"/>
            </a:solidFill>
            <a:miter lim="400000"/>
          </a:ln>
        </p:spPr>
        <p:txBody>
          <a:bodyPr lIns="45718" tIns="45718" rIns="45718" bIns="45718"/>
          <a:lstStyle/>
          <a:p>
            <a:pPr/>
          </a:p>
        </p:txBody>
      </p:sp>
      <p:sp>
        <p:nvSpPr>
          <p:cNvPr id="129" name="Infographic"/>
          <p:cNvSpPr txBox="1"/>
          <p:nvPr>
            <p:ph type="body" sz="quarter" idx="14"/>
          </p:nvPr>
        </p:nvSpPr>
        <p:spPr>
          <a:xfrm>
            <a:off x="6184646" y="11694117"/>
            <a:ext cx="12014711" cy="2641603"/>
          </a:xfrm>
          <a:prstGeom prst="rect">
            <a:avLst/>
          </a:prstGeom>
        </p:spPr>
        <p:txBody>
          <a:bodyPr/>
          <a:lstStyle/>
          <a:p>
            <a:pPr>
              <a:defRPr spc="0"/>
            </a:pPr>
          </a:p>
        </p:txBody>
      </p:sp>
      <p:pic>
        <p:nvPicPr>
          <p:cNvPr id="130" name="PathToTheFuture-PathLines.png" descr="PathToTheFuture-PathLines.png"/>
          <p:cNvPicPr>
            <a:picLocks noChangeAspect="1"/>
          </p:cNvPicPr>
          <p:nvPr/>
        </p:nvPicPr>
        <p:blipFill>
          <a:blip r:embed="rId2">
            <a:extLst/>
          </a:blip>
          <a:stretch>
            <a:fillRect/>
          </a:stretch>
        </p:blipFill>
        <p:spPr>
          <a:xfrm>
            <a:off x="-421856" y="10670237"/>
            <a:ext cx="3167803" cy="3606251"/>
          </a:xfrm>
          <a:prstGeom prst="rect">
            <a:avLst/>
          </a:prstGeom>
          <a:ln w="12700">
            <a:miter lim="400000"/>
          </a:ln>
        </p:spPr>
      </p:pic>
      <p:sp>
        <p:nvSpPr>
          <p:cNvPr id="131" name="Slide Number"/>
          <p:cNvSpPr txBox="1"/>
          <p:nvPr>
            <p:ph type="sldNum" sz="quarter" idx="2"/>
          </p:nvPr>
        </p:nvSpPr>
        <p:spPr>
          <a:xfrm>
            <a:off x="9982652"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elcome slide (1)">
    <p:spTree>
      <p:nvGrpSpPr>
        <p:cNvPr id="1" name=""/>
        <p:cNvGrpSpPr/>
        <p:nvPr/>
      </p:nvGrpSpPr>
      <p:grpSpPr>
        <a:xfrm>
          <a:off x="0" y="0"/>
          <a:ext cx="0" cy="0"/>
          <a:chOff x="0" y="0"/>
          <a:chExt cx="0" cy="0"/>
        </a:xfrm>
      </p:grpSpPr>
      <p:sp>
        <p:nvSpPr>
          <p:cNvPr id="138" name="Drop Image Here.png"/>
          <p:cNvSpPr/>
          <p:nvPr>
            <p:ph type="pic" sz="quarter" idx="13"/>
          </p:nvPr>
        </p:nvSpPr>
        <p:spPr>
          <a:xfrm>
            <a:off x="16436457" y="8057649"/>
            <a:ext cx="7975601" cy="5715004"/>
          </a:xfrm>
          <a:prstGeom prst="rect">
            <a:avLst/>
          </a:prstGeom>
        </p:spPr>
        <p:txBody>
          <a:bodyPr lIns="91439" tIns="45719" rIns="91439" bIns="45719" anchor="t">
            <a:noAutofit/>
          </a:bodyPr>
          <a:lstStyle/>
          <a:p>
            <a:pPr/>
          </a:p>
        </p:txBody>
      </p:sp>
      <p:sp>
        <p:nvSpPr>
          <p:cNvPr id="139" name="Drop Image Here.png"/>
          <p:cNvSpPr/>
          <p:nvPr>
            <p:ph type="pic" sz="quarter" idx="14"/>
          </p:nvPr>
        </p:nvSpPr>
        <p:spPr>
          <a:xfrm>
            <a:off x="-28058" y="8057649"/>
            <a:ext cx="7975601" cy="5715004"/>
          </a:xfrm>
          <a:prstGeom prst="rect">
            <a:avLst/>
          </a:prstGeom>
        </p:spPr>
        <p:txBody>
          <a:bodyPr lIns="91439" tIns="45719" rIns="91439" bIns="45719" anchor="t">
            <a:noAutofit/>
          </a:bodyPr>
          <a:lstStyle/>
          <a:p>
            <a:pPr/>
          </a:p>
        </p:txBody>
      </p:sp>
      <p:sp>
        <p:nvSpPr>
          <p:cNvPr id="140" name="Drop Image Here.png"/>
          <p:cNvSpPr/>
          <p:nvPr>
            <p:ph type="pic" sz="quarter" idx="15"/>
          </p:nvPr>
        </p:nvSpPr>
        <p:spPr>
          <a:xfrm>
            <a:off x="8204200" y="8070349"/>
            <a:ext cx="7975600" cy="5715004"/>
          </a:xfrm>
          <a:prstGeom prst="rect">
            <a:avLst/>
          </a:prstGeom>
        </p:spPr>
        <p:txBody>
          <a:bodyPr lIns="91439" tIns="45719" rIns="91439" bIns="45719" anchor="t">
            <a:noAutofit/>
          </a:bodyPr>
          <a:lstStyle/>
          <a:p>
            <a:pPr/>
          </a:p>
        </p:txBody>
      </p:sp>
      <p:sp>
        <p:nvSpPr>
          <p:cNvPr id="141" name="Body Level One…"/>
          <p:cNvSpPr txBox="1"/>
          <p:nvPr>
            <p:ph type="body" sz="quarter" idx="1"/>
          </p:nvPr>
        </p:nvSpPr>
        <p:spPr>
          <a:xfrm>
            <a:off x="11853936" y="5475975"/>
            <a:ext cx="10592218" cy="2304073"/>
          </a:xfrm>
          <a:prstGeom prst="rect">
            <a:avLst/>
          </a:prstGeom>
        </p:spPr>
        <p:txBody>
          <a:bodyPr anchor="t"/>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42" name="Polygon"/>
          <p:cNvSpPr/>
          <p:nvPr/>
        </p:nvSpPr>
        <p:spPr>
          <a:xfrm>
            <a:off x="4320930" y="2693622"/>
            <a:ext cx="3303195" cy="3814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5400"/>
                </a:lnTo>
                <a:lnTo>
                  <a:pt x="21600" y="16200"/>
                </a:lnTo>
                <a:lnTo>
                  <a:pt x="10800" y="21600"/>
                </a:lnTo>
                <a:lnTo>
                  <a:pt x="0" y="16200"/>
                </a:lnTo>
                <a:lnTo>
                  <a:pt x="0" y="5400"/>
                </a:lnTo>
                <a:close/>
              </a:path>
            </a:pathLst>
          </a:custGeom>
          <a:ln w="38100">
            <a:solidFill>
              <a:srgbClr val="000000">
                <a:alpha val="8000"/>
              </a:srgbClr>
            </a:solidFill>
            <a:miter lim="400000"/>
          </a:ln>
        </p:spPr>
        <p:txBody>
          <a:bodyPr lIns="50800" tIns="50800" rIns="50800" bIns="50800" anchor="ctr"/>
          <a:lstStyle/>
          <a:p>
            <a:pPr>
              <a:defRPr sz="3200">
                <a:solidFill>
                  <a:srgbClr val="FFFFFF"/>
                </a:solidFill>
              </a:defRPr>
            </a:pPr>
          </a:p>
        </p:txBody>
      </p:sp>
      <p:sp>
        <p:nvSpPr>
          <p:cNvPr id="143" name="IRIS"/>
          <p:cNvSpPr txBox="1"/>
          <p:nvPr>
            <p:ph type="body" sz="quarter" idx="16"/>
          </p:nvPr>
        </p:nvSpPr>
        <p:spPr>
          <a:xfrm>
            <a:off x="598392" y="661193"/>
            <a:ext cx="728806" cy="482604"/>
          </a:xfrm>
          <a:prstGeom prst="rect">
            <a:avLst/>
          </a:prstGeom>
        </p:spPr>
        <p:txBody>
          <a:bodyPr/>
          <a:lstStyle/>
          <a:p>
            <a:pPr>
              <a:defRPr spc="0"/>
            </a:pPr>
          </a:p>
        </p:txBody>
      </p:sp>
      <p:sp>
        <p:nvSpPr>
          <p:cNvPr id="144" name="www.yourwebsite.com"/>
          <p:cNvSpPr txBox="1"/>
          <p:nvPr>
            <p:ph type="body" sz="quarter" idx="17"/>
          </p:nvPr>
        </p:nvSpPr>
        <p:spPr>
          <a:xfrm>
            <a:off x="621390" y="12591398"/>
            <a:ext cx="3453080" cy="469904"/>
          </a:xfrm>
          <a:prstGeom prst="rect">
            <a:avLst/>
          </a:prstGeom>
        </p:spPr>
        <p:txBody>
          <a:bodyPr/>
          <a:lstStyle/>
          <a:p>
            <a:pPr>
              <a:defRPr spc="0"/>
            </a:pPr>
          </a:p>
        </p:txBody>
      </p:sp>
      <p:sp>
        <p:nvSpPr>
          <p:cNvPr id="145" name="Digital Advertising + Content Outline…"/>
          <p:cNvSpPr txBox="1"/>
          <p:nvPr>
            <p:ph type="body" sz="quarter" idx="18"/>
          </p:nvPr>
        </p:nvSpPr>
        <p:spPr>
          <a:xfrm>
            <a:off x="11536327" y="3409205"/>
            <a:ext cx="11227436" cy="1525274"/>
          </a:xfrm>
          <a:prstGeom prst="rect">
            <a:avLst/>
          </a:prstGeom>
        </p:spPr>
        <p:txBody>
          <a:bodyPr/>
          <a:lstStyle/>
          <a:p>
            <a:pPr>
              <a:defRPr spc="0"/>
            </a:pPr>
          </a:p>
        </p:txBody>
      </p:sp>
      <p:sp>
        <p:nvSpPr>
          <p:cNvPr id="146" name="Line"/>
          <p:cNvSpPr/>
          <p:nvPr/>
        </p:nvSpPr>
        <p:spPr>
          <a:xfrm flipH="1" flipV="1">
            <a:off x="-645110" y="4600720"/>
            <a:ext cx="4886860" cy="3"/>
          </a:xfrm>
          <a:prstGeom prst="line">
            <a:avLst/>
          </a:prstGeom>
          <a:ln w="38100">
            <a:solidFill>
              <a:srgbClr val="000000">
                <a:alpha val="8000"/>
              </a:srgbClr>
            </a:solidFill>
            <a:miter lim="400000"/>
          </a:ln>
        </p:spPr>
        <p:txBody>
          <a:bodyPr lIns="45718" tIns="45718" rIns="45718" bIns="45718"/>
          <a:lstStyle/>
          <a:p>
            <a:pPr/>
          </a:p>
        </p:txBody>
      </p:sp>
      <p:sp>
        <p:nvSpPr>
          <p:cNvPr id="147" name="Line"/>
          <p:cNvSpPr/>
          <p:nvPr/>
        </p:nvSpPr>
        <p:spPr>
          <a:xfrm flipV="1">
            <a:off x="10002553" y="-4742"/>
            <a:ext cx="3" cy="6494631"/>
          </a:xfrm>
          <a:prstGeom prst="line">
            <a:avLst/>
          </a:prstGeom>
          <a:ln w="38100">
            <a:solidFill>
              <a:srgbClr val="000000">
                <a:alpha val="8000"/>
              </a:srgbClr>
            </a:solidFill>
            <a:miter lim="400000"/>
          </a:ln>
        </p:spPr>
        <p:txBody>
          <a:bodyPr lIns="45718" tIns="45718" rIns="45718" bIns="45718"/>
          <a:lstStyle/>
          <a:p>
            <a:pPr/>
          </a:p>
        </p:txBody>
      </p:sp>
      <p:pic>
        <p:nvPicPr>
          <p:cNvPr id="148" name="PathToTheFuture-StackedLogo.png" descr="PathToTheFuture-StackedLogo.png"/>
          <p:cNvPicPr>
            <a:picLocks noChangeAspect="1"/>
          </p:cNvPicPr>
          <p:nvPr/>
        </p:nvPicPr>
        <p:blipFill>
          <a:blip r:embed="rId2">
            <a:extLst/>
          </a:blip>
          <a:stretch>
            <a:fillRect/>
          </a:stretch>
        </p:blipFill>
        <p:spPr>
          <a:xfrm>
            <a:off x="4762005" y="3711997"/>
            <a:ext cx="2421046" cy="1777450"/>
          </a:xfrm>
          <a:prstGeom prst="rect">
            <a:avLst/>
          </a:prstGeom>
          <a:ln w="12700">
            <a:miter lim="400000"/>
          </a:ln>
        </p:spPr>
      </p:pic>
      <p:pic>
        <p:nvPicPr>
          <p:cNvPr id="149" name="HorizontalLogo-UCPathCenter.png" descr="HorizontalLogo-UCPathCenter.png"/>
          <p:cNvPicPr>
            <a:picLocks noChangeAspect="1"/>
          </p:cNvPicPr>
          <p:nvPr/>
        </p:nvPicPr>
        <p:blipFill>
          <a:blip r:embed="rId3">
            <a:extLst/>
          </a:blip>
          <a:stretch>
            <a:fillRect/>
          </a:stretch>
        </p:blipFill>
        <p:spPr>
          <a:xfrm>
            <a:off x="11536326" y="1501494"/>
            <a:ext cx="6810452" cy="1005961"/>
          </a:xfrm>
          <a:prstGeom prst="rect">
            <a:avLst/>
          </a:prstGeom>
          <a:ln w="12700">
            <a:miter lim="400000"/>
          </a:ln>
        </p:spPr>
      </p:pic>
      <p:sp>
        <p:nvSpPr>
          <p:cNvPr id="150" name="Slide Number"/>
          <p:cNvSpPr txBox="1"/>
          <p:nvPr>
            <p:ph type="sldNum" sz="quarter" idx="2"/>
          </p:nvPr>
        </p:nvSpPr>
        <p:spPr>
          <a:xfrm>
            <a:off x="8029579" y="654843"/>
            <a:ext cx="439205" cy="457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Line"/>
          <p:cNvSpPr/>
          <p:nvPr/>
        </p:nvSpPr>
        <p:spPr>
          <a:xfrm flipV="1">
            <a:off x="11840165" y="0"/>
            <a:ext cx="6" cy="13716000"/>
          </a:xfrm>
          <a:prstGeom prst="line">
            <a:avLst/>
          </a:prstGeom>
          <a:ln w="38100">
            <a:solidFill>
              <a:srgbClr val="E4E4E7"/>
            </a:solidFill>
            <a:miter lim="400000"/>
          </a:ln>
        </p:spPr>
        <p:txBody>
          <a:bodyPr lIns="45718" tIns="45718" rIns="45718" bIns="45718"/>
          <a:lstStyle/>
          <a:p>
            <a:pPr/>
          </a:p>
        </p:txBody>
      </p:sp>
      <p:pic>
        <p:nvPicPr>
          <p:cNvPr id="3" name="PathToTheFuture-PathLines.png" descr="PathToTheFuture-PathLines.png"/>
          <p:cNvPicPr>
            <a:picLocks noChangeAspect="1"/>
          </p:cNvPicPr>
          <p:nvPr/>
        </p:nvPicPr>
        <p:blipFill>
          <a:blip r:embed="rId2">
            <a:extLst/>
          </a:blip>
          <a:stretch>
            <a:fillRect/>
          </a:stretch>
        </p:blipFill>
        <p:spPr>
          <a:xfrm>
            <a:off x="-421856" y="10670237"/>
            <a:ext cx="3167803" cy="3606251"/>
          </a:xfrm>
          <a:prstGeom prst="rect">
            <a:avLst/>
          </a:prstGeom>
          <a:ln w="12700">
            <a:miter lim="400000"/>
          </a:ln>
        </p:spPr>
      </p:pic>
      <p:pic>
        <p:nvPicPr>
          <p:cNvPr id="4" name="BlueDiagonalLines.png" descr="BlueDiagonalLines.png"/>
          <p:cNvPicPr>
            <a:picLocks noChangeAspect="1"/>
          </p:cNvPicPr>
          <p:nvPr/>
        </p:nvPicPr>
        <p:blipFill>
          <a:blip r:embed="rId3">
            <a:extLst/>
          </a:blip>
          <a:srcRect l="12004" t="0" r="0" b="65761"/>
          <a:stretch>
            <a:fillRect/>
          </a:stretch>
        </p:blipFill>
        <p:spPr>
          <a:xfrm rot="10800000">
            <a:off x="14812768" y="-58926"/>
            <a:ext cx="9562405" cy="1450475"/>
          </a:xfrm>
          <a:prstGeom prst="rect">
            <a:avLst/>
          </a:prstGeom>
          <a:ln w="12700">
            <a:miter lim="400000"/>
          </a:ln>
        </p:spPr>
      </p:pic>
      <p:sp>
        <p:nvSpPr>
          <p:cNvPr id="5" name="Title Text"/>
          <p:cNvSpPr txBox="1"/>
          <p:nvPr>
            <p:ph type="title"/>
          </p:nvPr>
        </p:nvSpPr>
        <p:spPr>
          <a:xfrm>
            <a:off x="505414" y="793112"/>
            <a:ext cx="6106125" cy="14505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Body Level One…"/>
          <p:cNvSpPr txBox="1"/>
          <p:nvPr>
            <p:ph type="body" idx="1"/>
          </p:nvPr>
        </p:nvSpPr>
        <p:spPr>
          <a:xfrm>
            <a:off x="13610166" y="3962400"/>
            <a:ext cx="9550401" cy="975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8270148" y="667543"/>
            <a:ext cx="439205" cy="457201"/>
          </a:xfrm>
          <a:prstGeom prst="rect">
            <a:avLst/>
          </a:prstGeom>
          <a:ln w="12700">
            <a:miter lim="400000"/>
          </a:ln>
        </p:spPr>
        <p:txBody>
          <a:bodyPr wrap="none" lIns="50800" tIns="50800" rIns="50800" bIns="50800">
            <a:spAutoFit/>
          </a:bodyPr>
          <a:lstStyle>
            <a:lvl1pPr algn="r">
              <a:defRPr b="1" sz="2300">
                <a:solidFill>
                  <a:srgbClr val="8B8C8C"/>
                </a:solidFill>
                <a:latin typeface="+mj-lt"/>
                <a:ea typeface="+mj-ea"/>
                <a:cs typeface="+mj-cs"/>
                <a:sym typeface="Helvetica"/>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none" i="0" spc="0" strike="noStrike" sz="6500" u="none">
          <a:ln>
            <a:noFill/>
          </a:ln>
          <a:solidFill>
            <a:srgbClr val="44474F"/>
          </a:solidFill>
          <a:uFillTx/>
          <a:latin typeface="+mj-lt"/>
          <a:ea typeface="+mj-ea"/>
          <a:cs typeface="+mj-cs"/>
          <a:sym typeface="Helvetica"/>
        </a:defRPr>
      </a:lvl1pPr>
      <a:lvl2pPr marL="0" marR="0" indent="0" algn="l" defTabSz="825500" rtl="0" latinLnBrk="0">
        <a:lnSpc>
          <a:spcPct val="90000"/>
        </a:lnSpc>
        <a:spcBef>
          <a:spcPts val="0"/>
        </a:spcBef>
        <a:spcAft>
          <a:spcPts val="0"/>
        </a:spcAft>
        <a:buClrTx/>
        <a:buSzTx/>
        <a:buFontTx/>
        <a:buNone/>
        <a:tabLst/>
        <a:defRPr b="0" baseline="0" cap="none" i="0" spc="0" strike="noStrike" sz="6500" u="none">
          <a:ln>
            <a:noFill/>
          </a:ln>
          <a:solidFill>
            <a:srgbClr val="44474F"/>
          </a:solidFill>
          <a:uFillTx/>
          <a:latin typeface="+mj-lt"/>
          <a:ea typeface="+mj-ea"/>
          <a:cs typeface="+mj-cs"/>
          <a:sym typeface="Helvetica"/>
        </a:defRPr>
      </a:lvl2pPr>
      <a:lvl3pPr marL="0" marR="0" indent="0" algn="l" defTabSz="825500" rtl="0" latinLnBrk="0">
        <a:lnSpc>
          <a:spcPct val="90000"/>
        </a:lnSpc>
        <a:spcBef>
          <a:spcPts val="0"/>
        </a:spcBef>
        <a:spcAft>
          <a:spcPts val="0"/>
        </a:spcAft>
        <a:buClrTx/>
        <a:buSzTx/>
        <a:buFontTx/>
        <a:buNone/>
        <a:tabLst/>
        <a:defRPr b="0" baseline="0" cap="none" i="0" spc="0" strike="noStrike" sz="6500" u="none">
          <a:ln>
            <a:noFill/>
          </a:ln>
          <a:solidFill>
            <a:srgbClr val="44474F"/>
          </a:solidFill>
          <a:uFillTx/>
          <a:latin typeface="+mj-lt"/>
          <a:ea typeface="+mj-ea"/>
          <a:cs typeface="+mj-cs"/>
          <a:sym typeface="Helvetica"/>
        </a:defRPr>
      </a:lvl3pPr>
      <a:lvl4pPr marL="0" marR="0" indent="0" algn="l" defTabSz="825500" rtl="0" latinLnBrk="0">
        <a:lnSpc>
          <a:spcPct val="90000"/>
        </a:lnSpc>
        <a:spcBef>
          <a:spcPts val="0"/>
        </a:spcBef>
        <a:spcAft>
          <a:spcPts val="0"/>
        </a:spcAft>
        <a:buClrTx/>
        <a:buSzTx/>
        <a:buFontTx/>
        <a:buNone/>
        <a:tabLst/>
        <a:defRPr b="0" baseline="0" cap="none" i="0" spc="0" strike="noStrike" sz="6500" u="none">
          <a:ln>
            <a:noFill/>
          </a:ln>
          <a:solidFill>
            <a:srgbClr val="44474F"/>
          </a:solidFill>
          <a:uFillTx/>
          <a:latin typeface="+mj-lt"/>
          <a:ea typeface="+mj-ea"/>
          <a:cs typeface="+mj-cs"/>
          <a:sym typeface="Helvetica"/>
        </a:defRPr>
      </a:lvl4pPr>
      <a:lvl5pPr marL="0" marR="0" indent="0" algn="l" defTabSz="825500" rtl="0" latinLnBrk="0">
        <a:lnSpc>
          <a:spcPct val="90000"/>
        </a:lnSpc>
        <a:spcBef>
          <a:spcPts val="0"/>
        </a:spcBef>
        <a:spcAft>
          <a:spcPts val="0"/>
        </a:spcAft>
        <a:buClrTx/>
        <a:buSzTx/>
        <a:buFontTx/>
        <a:buNone/>
        <a:tabLst/>
        <a:defRPr b="0" baseline="0" cap="none" i="0" spc="0" strike="noStrike" sz="6500" u="none">
          <a:ln>
            <a:noFill/>
          </a:ln>
          <a:solidFill>
            <a:srgbClr val="44474F"/>
          </a:solidFill>
          <a:uFillTx/>
          <a:latin typeface="+mj-lt"/>
          <a:ea typeface="+mj-ea"/>
          <a:cs typeface="+mj-cs"/>
          <a:sym typeface="Helvetica"/>
        </a:defRPr>
      </a:lvl5pPr>
      <a:lvl6pPr marL="0" marR="0" indent="0" algn="l" defTabSz="825500" rtl="0" latinLnBrk="0">
        <a:lnSpc>
          <a:spcPct val="90000"/>
        </a:lnSpc>
        <a:spcBef>
          <a:spcPts val="0"/>
        </a:spcBef>
        <a:spcAft>
          <a:spcPts val="0"/>
        </a:spcAft>
        <a:buClrTx/>
        <a:buSzTx/>
        <a:buFontTx/>
        <a:buNone/>
        <a:tabLst/>
        <a:defRPr b="0" baseline="0" cap="none" i="0" spc="0" strike="noStrike" sz="6500" u="none">
          <a:ln>
            <a:noFill/>
          </a:ln>
          <a:solidFill>
            <a:srgbClr val="44474F"/>
          </a:solidFill>
          <a:uFillTx/>
          <a:latin typeface="+mj-lt"/>
          <a:ea typeface="+mj-ea"/>
          <a:cs typeface="+mj-cs"/>
          <a:sym typeface="Helvetica"/>
        </a:defRPr>
      </a:lvl6pPr>
      <a:lvl7pPr marL="0" marR="0" indent="0" algn="l" defTabSz="825500" rtl="0" latinLnBrk="0">
        <a:lnSpc>
          <a:spcPct val="90000"/>
        </a:lnSpc>
        <a:spcBef>
          <a:spcPts val="0"/>
        </a:spcBef>
        <a:spcAft>
          <a:spcPts val="0"/>
        </a:spcAft>
        <a:buClrTx/>
        <a:buSzTx/>
        <a:buFontTx/>
        <a:buNone/>
        <a:tabLst/>
        <a:defRPr b="0" baseline="0" cap="none" i="0" spc="0" strike="noStrike" sz="6500" u="none">
          <a:ln>
            <a:noFill/>
          </a:ln>
          <a:solidFill>
            <a:srgbClr val="44474F"/>
          </a:solidFill>
          <a:uFillTx/>
          <a:latin typeface="+mj-lt"/>
          <a:ea typeface="+mj-ea"/>
          <a:cs typeface="+mj-cs"/>
          <a:sym typeface="Helvetica"/>
        </a:defRPr>
      </a:lvl7pPr>
      <a:lvl8pPr marL="0" marR="0" indent="0" algn="l" defTabSz="825500" rtl="0" latinLnBrk="0">
        <a:lnSpc>
          <a:spcPct val="90000"/>
        </a:lnSpc>
        <a:spcBef>
          <a:spcPts val="0"/>
        </a:spcBef>
        <a:spcAft>
          <a:spcPts val="0"/>
        </a:spcAft>
        <a:buClrTx/>
        <a:buSzTx/>
        <a:buFontTx/>
        <a:buNone/>
        <a:tabLst/>
        <a:defRPr b="0" baseline="0" cap="none" i="0" spc="0" strike="noStrike" sz="6500" u="none">
          <a:ln>
            <a:noFill/>
          </a:ln>
          <a:solidFill>
            <a:srgbClr val="44474F"/>
          </a:solidFill>
          <a:uFillTx/>
          <a:latin typeface="+mj-lt"/>
          <a:ea typeface="+mj-ea"/>
          <a:cs typeface="+mj-cs"/>
          <a:sym typeface="Helvetica"/>
        </a:defRPr>
      </a:lvl8pPr>
      <a:lvl9pPr marL="0" marR="0" indent="0" algn="l" defTabSz="825500" rtl="0" latinLnBrk="0">
        <a:lnSpc>
          <a:spcPct val="90000"/>
        </a:lnSpc>
        <a:spcBef>
          <a:spcPts val="0"/>
        </a:spcBef>
        <a:spcAft>
          <a:spcPts val="0"/>
        </a:spcAft>
        <a:buClrTx/>
        <a:buSzTx/>
        <a:buFontTx/>
        <a:buNone/>
        <a:tabLst/>
        <a:defRPr b="0" baseline="0" cap="none" i="0" spc="0" strike="noStrike" sz="6500" u="none">
          <a:ln>
            <a:noFill/>
          </a:ln>
          <a:solidFill>
            <a:srgbClr val="44474F"/>
          </a:solidFill>
          <a:uFillTx/>
          <a:latin typeface="+mj-lt"/>
          <a:ea typeface="+mj-ea"/>
          <a:cs typeface="+mj-cs"/>
          <a:sym typeface="Helvetica"/>
        </a:defRPr>
      </a:lvl9pPr>
    </p:titleStyle>
    <p:bodyStyle>
      <a:lvl1pPr marL="280865" marR="0" indent="-280865" algn="l" defTabSz="825500" rtl="0" latinLnBrk="0">
        <a:lnSpc>
          <a:spcPct val="130000"/>
        </a:lnSpc>
        <a:spcBef>
          <a:spcPts val="5200"/>
        </a:spcBef>
        <a:spcAft>
          <a:spcPts val="0"/>
        </a:spcAft>
        <a:buClrTx/>
        <a:buSzPct val="75000"/>
        <a:buFontTx/>
        <a:buChar char="•"/>
        <a:tabLst/>
        <a:defRPr b="0" baseline="0" cap="none" i="0" spc="22" strike="noStrike" sz="2300" u="none">
          <a:ln>
            <a:noFill/>
          </a:ln>
          <a:solidFill>
            <a:srgbClr val="8B8C8C"/>
          </a:solidFill>
          <a:uFillTx/>
          <a:latin typeface="+mj-lt"/>
          <a:ea typeface="+mj-ea"/>
          <a:cs typeface="+mj-cs"/>
          <a:sym typeface="Helvetica"/>
        </a:defRPr>
      </a:lvl1pPr>
      <a:lvl2pPr marL="915865" marR="0" indent="-280865" algn="l" defTabSz="825500" rtl="0" latinLnBrk="0">
        <a:lnSpc>
          <a:spcPct val="130000"/>
        </a:lnSpc>
        <a:spcBef>
          <a:spcPts val="5200"/>
        </a:spcBef>
        <a:spcAft>
          <a:spcPts val="0"/>
        </a:spcAft>
        <a:buClrTx/>
        <a:buSzPct val="75000"/>
        <a:buFontTx/>
        <a:buChar char="•"/>
        <a:tabLst/>
        <a:defRPr b="0" baseline="0" cap="none" i="0" spc="22" strike="noStrike" sz="2300" u="none">
          <a:ln>
            <a:noFill/>
          </a:ln>
          <a:solidFill>
            <a:srgbClr val="8B8C8C"/>
          </a:solidFill>
          <a:uFillTx/>
          <a:latin typeface="+mj-lt"/>
          <a:ea typeface="+mj-ea"/>
          <a:cs typeface="+mj-cs"/>
          <a:sym typeface="Helvetica"/>
        </a:defRPr>
      </a:lvl2pPr>
      <a:lvl3pPr marL="1550865" marR="0" indent="-280865" algn="l" defTabSz="825500" rtl="0" latinLnBrk="0">
        <a:lnSpc>
          <a:spcPct val="130000"/>
        </a:lnSpc>
        <a:spcBef>
          <a:spcPts val="5200"/>
        </a:spcBef>
        <a:spcAft>
          <a:spcPts val="0"/>
        </a:spcAft>
        <a:buClrTx/>
        <a:buSzPct val="75000"/>
        <a:buFontTx/>
        <a:buChar char="•"/>
        <a:tabLst/>
        <a:defRPr b="0" baseline="0" cap="none" i="0" spc="22" strike="noStrike" sz="2300" u="none">
          <a:ln>
            <a:noFill/>
          </a:ln>
          <a:solidFill>
            <a:srgbClr val="8B8C8C"/>
          </a:solidFill>
          <a:uFillTx/>
          <a:latin typeface="+mj-lt"/>
          <a:ea typeface="+mj-ea"/>
          <a:cs typeface="+mj-cs"/>
          <a:sym typeface="Helvetica"/>
        </a:defRPr>
      </a:lvl3pPr>
      <a:lvl4pPr marL="2185865" marR="0" indent="-280865" algn="l" defTabSz="825500" rtl="0" latinLnBrk="0">
        <a:lnSpc>
          <a:spcPct val="130000"/>
        </a:lnSpc>
        <a:spcBef>
          <a:spcPts val="5200"/>
        </a:spcBef>
        <a:spcAft>
          <a:spcPts val="0"/>
        </a:spcAft>
        <a:buClrTx/>
        <a:buSzPct val="75000"/>
        <a:buFontTx/>
        <a:buChar char="•"/>
        <a:tabLst/>
        <a:defRPr b="0" baseline="0" cap="none" i="0" spc="22" strike="noStrike" sz="2300" u="none">
          <a:ln>
            <a:noFill/>
          </a:ln>
          <a:solidFill>
            <a:srgbClr val="8B8C8C"/>
          </a:solidFill>
          <a:uFillTx/>
          <a:latin typeface="+mj-lt"/>
          <a:ea typeface="+mj-ea"/>
          <a:cs typeface="+mj-cs"/>
          <a:sym typeface="Helvetica"/>
        </a:defRPr>
      </a:lvl4pPr>
      <a:lvl5pPr marL="2820865" marR="0" indent="-280865" algn="l" defTabSz="825500" rtl="0" latinLnBrk="0">
        <a:lnSpc>
          <a:spcPct val="130000"/>
        </a:lnSpc>
        <a:spcBef>
          <a:spcPts val="5200"/>
        </a:spcBef>
        <a:spcAft>
          <a:spcPts val="0"/>
        </a:spcAft>
        <a:buClrTx/>
        <a:buSzPct val="75000"/>
        <a:buFontTx/>
        <a:buChar char="•"/>
        <a:tabLst/>
        <a:defRPr b="0" baseline="0" cap="none" i="0" spc="22" strike="noStrike" sz="2300" u="none">
          <a:ln>
            <a:noFill/>
          </a:ln>
          <a:solidFill>
            <a:srgbClr val="8B8C8C"/>
          </a:solidFill>
          <a:uFillTx/>
          <a:latin typeface="+mj-lt"/>
          <a:ea typeface="+mj-ea"/>
          <a:cs typeface="+mj-cs"/>
          <a:sym typeface="Helvetica"/>
        </a:defRPr>
      </a:lvl5pPr>
      <a:lvl6pPr marL="3455865" marR="0" indent="-280865" algn="l" defTabSz="825500" rtl="0" latinLnBrk="0">
        <a:lnSpc>
          <a:spcPct val="130000"/>
        </a:lnSpc>
        <a:spcBef>
          <a:spcPts val="5200"/>
        </a:spcBef>
        <a:spcAft>
          <a:spcPts val="0"/>
        </a:spcAft>
        <a:buClrTx/>
        <a:buSzPct val="75000"/>
        <a:buFontTx/>
        <a:buChar char="•"/>
        <a:tabLst/>
        <a:defRPr b="0" baseline="0" cap="none" i="0" spc="22" strike="noStrike" sz="2300" u="none">
          <a:ln>
            <a:noFill/>
          </a:ln>
          <a:solidFill>
            <a:srgbClr val="8B8C8C"/>
          </a:solidFill>
          <a:uFillTx/>
          <a:latin typeface="+mj-lt"/>
          <a:ea typeface="+mj-ea"/>
          <a:cs typeface="+mj-cs"/>
          <a:sym typeface="Helvetica"/>
        </a:defRPr>
      </a:lvl6pPr>
      <a:lvl7pPr marL="4090865" marR="0" indent="-280865" algn="l" defTabSz="825500" rtl="0" latinLnBrk="0">
        <a:lnSpc>
          <a:spcPct val="130000"/>
        </a:lnSpc>
        <a:spcBef>
          <a:spcPts val="5200"/>
        </a:spcBef>
        <a:spcAft>
          <a:spcPts val="0"/>
        </a:spcAft>
        <a:buClrTx/>
        <a:buSzPct val="75000"/>
        <a:buFontTx/>
        <a:buChar char="•"/>
        <a:tabLst/>
        <a:defRPr b="0" baseline="0" cap="none" i="0" spc="22" strike="noStrike" sz="2300" u="none">
          <a:ln>
            <a:noFill/>
          </a:ln>
          <a:solidFill>
            <a:srgbClr val="8B8C8C"/>
          </a:solidFill>
          <a:uFillTx/>
          <a:latin typeface="+mj-lt"/>
          <a:ea typeface="+mj-ea"/>
          <a:cs typeface="+mj-cs"/>
          <a:sym typeface="Helvetica"/>
        </a:defRPr>
      </a:lvl7pPr>
      <a:lvl8pPr marL="4725865" marR="0" indent="-280865" algn="l" defTabSz="825500" rtl="0" latinLnBrk="0">
        <a:lnSpc>
          <a:spcPct val="130000"/>
        </a:lnSpc>
        <a:spcBef>
          <a:spcPts val="5200"/>
        </a:spcBef>
        <a:spcAft>
          <a:spcPts val="0"/>
        </a:spcAft>
        <a:buClrTx/>
        <a:buSzPct val="75000"/>
        <a:buFontTx/>
        <a:buChar char="•"/>
        <a:tabLst/>
        <a:defRPr b="0" baseline="0" cap="none" i="0" spc="22" strike="noStrike" sz="2300" u="none">
          <a:ln>
            <a:noFill/>
          </a:ln>
          <a:solidFill>
            <a:srgbClr val="8B8C8C"/>
          </a:solidFill>
          <a:uFillTx/>
          <a:latin typeface="+mj-lt"/>
          <a:ea typeface="+mj-ea"/>
          <a:cs typeface="+mj-cs"/>
          <a:sym typeface="Helvetica"/>
        </a:defRPr>
      </a:lvl8pPr>
      <a:lvl9pPr marL="5360865" marR="0" indent="-280865" algn="l" defTabSz="825500" rtl="0" latinLnBrk="0">
        <a:lnSpc>
          <a:spcPct val="130000"/>
        </a:lnSpc>
        <a:spcBef>
          <a:spcPts val="5200"/>
        </a:spcBef>
        <a:spcAft>
          <a:spcPts val="0"/>
        </a:spcAft>
        <a:buClrTx/>
        <a:buSzPct val="75000"/>
        <a:buFontTx/>
        <a:buChar char="•"/>
        <a:tabLst/>
        <a:defRPr b="0" baseline="0" cap="none" i="0" spc="22" strike="noStrike" sz="2300" u="none">
          <a:ln>
            <a:noFill/>
          </a:ln>
          <a:solidFill>
            <a:srgbClr val="8B8C8C"/>
          </a:solidFill>
          <a:uFillTx/>
          <a:latin typeface="+mj-lt"/>
          <a:ea typeface="+mj-ea"/>
          <a:cs typeface="+mj-cs"/>
          <a:sym typeface="Helvetica"/>
        </a:defRPr>
      </a:lvl9pPr>
    </p:bodyStyle>
    <p:otherStyle>
      <a:lvl1pPr marL="0" marR="0" indent="0" algn="r" defTabSz="825500" rtl="0" latinLnBrk="0">
        <a:lnSpc>
          <a:spcPct val="100000"/>
        </a:lnSpc>
        <a:spcBef>
          <a:spcPts val="0"/>
        </a:spcBef>
        <a:spcAft>
          <a:spcPts val="0"/>
        </a:spcAft>
        <a:buClrTx/>
        <a:buSzTx/>
        <a:buFontTx/>
        <a:buNone/>
        <a:tabLst/>
        <a:defRPr b="1" baseline="0" cap="none" i="0" spc="0" strike="noStrike" sz="2300" u="none">
          <a:ln>
            <a:noFill/>
          </a:ln>
          <a:solidFill>
            <a:schemeClr val="tx1"/>
          </a:solidFill>
          <a:uFillTx/>
          <a:latin typeface="+mn-lt"/>
          <a:ea typeface="+mn-ea"/>
          <a:cs typeface="+mn-cs"/>
          <a:sym typeface="Helvetica"/>
        </a:defRPr>
      </a:lvl1pPr>
      <a:lvl2pPr marL="0" marR="0" indent="0" algn="r" defTabSz="825500" rtl="0" latinLnBrk="0">
        <a:lnSpc>
          <a:spcPct val="100000"/>
        </a:lnSpc>
        <a:spcBef>
          <a:spcPts val="0"/>
        </a:spcBef>
        <a:spcAft>
          <a:spcPts val="0"/>
        </a:spcAft>
        <a:buClrTx/>
        <a:buSzTx/>
        <a:buFontTx/>
        <a:buNone/>
        <a:tabLst/>
        <a:defRPr b="1" baseline="0" cap="none" i="0" spc="0" strike="noStrike" sz="2300" u="none">
          <a:ln>
            <a:noFill/>
          </a:ln>
          <a:solidFill>
            <a:schemeClr val="tx1"/>
          </a:solidFill>
          <a:uFillTx/>
          <a:latin typeface="+mn-lt"/>
          <a:ea typeface="+mn-ea"/>
          <a:cs typeface="+mn-cs"/>
          <a:sym typeface="Helvetica"/>
        </a:defRPr>
      </a:lvl2pPr>
      <a:lvl3pPr marL="0" marR="0" indent="0" algn="r" defTabSz="825500" rtl="0" latinLnBrk="0">
        <a:lnSpc>
          <a:spcPct val="100000"/>
        </a:lnSpc>
        <a:spcBef>
          <a:spcPts val="0"/>
        </a:spcBef>
        <a:spcAft>
          <a:spcPts val="0"/>
        </a:spcAft>
        <a:buClrTx/>
        <a:buSzTx/>
        <a:buFontTx/>
        <a:buNone/>
        <a:tabLst/>
        <a:defRPr b="1" baseline="0" cap="none" i="0" spc="0" strike="noStrike" sz="2300" u="none">
          <a:ln>
            <a:noFill/>
          </a:ln>
          <a:solidFill>
            <a:schemeClr val="tx1"/>
          </a:solidFill>
          <a:uFillTx/>
          <a:latin typeface="+mn-lt"/>
          <a:ea typeface="+mn-ea"/>
          <a:cs typeface="+mn-cs"/>
          <a:sym typeface="Helvetica"/>
        </a:defRPr>
      </a:lvl3pPr>
      <a:lvl4pPr marL="0" marR="0" indent="0" algn="r" defTabSz="825500" rtl="0" latinLnBrk="0">
        <a:lnSpc>
          <a:spcPct val="100000"/>
        </a:lnSpc>
        <a:spcBef>
          <a:spcPts val="0"/>
        </a:spcBef>
        <a:spcAft>
          <a:spcPts val="0"/>
        </a:spcAft>
        <a:buClrTx/>
        <a:buSzTx/>
        <a:buFontTx/>
        <a:buNone/>
        <a:tabLst/>
        <a:defRPr b="1" baseline="0" cap="none" i="0" spc="0" strike="noStrike" sz="2300" u="none">
          <a:ln>
            <a:noFill/>
          </a:ln>
          <a:solidFill>
            <a:schemeClr val="tx1"/>
          </a:solidFill>
          <a:uFillTx/>
          <a:latin typeface="+mn-lt"/>
          <a:ea typeface="+mn-ea"/>
          <a:cs typeface="+mn-cs"/>
          <a:sym typeface="Helvetica"/>
        </a:defRPr>
      </a:lvl4pPr>
      <a:lvl5pPr marL="0" marR="0" indent="0" algn="r" defTabSz="825500" rtl="0" latinLnBrk="0">
        <a:lnSpc>
          <a:spcPct val="100000"/>
        </a:lnSpc>
        <a:spcBef>
          <a:spcPts val="0"/>
        </a:spcBef>
        <a:spcAft>
          <a:spcPts val="0"/>
        </a:spcAft>
        <a:buClrTx/>
        <a:buSzTx/>
        <a:buFontTx/>
        <a:buNone/>
        <a:tabLst/>
        <a:defRPr b="1" baseline="0" cap="none" i="0" spc="0" strike="noStrike" sz="2300" u="none">
          <a:ln>
            <a:noFill/>
          </a:ln>
          <a:solidFill>
            <a:schemeClr val="tx1"/>
          </a:solidFill>
          <a:uFillTx/>
          <a:latin typeface="+mn-lt"/>
          <a:ea typeface="+mn-ea"/>
          <a:cs typeface="+mn-cs"/>
          <a:sym typeface="Helvetica"/>
        </a:defRPr>
      </a:lvl5pPr>
      <a:lvl6pPr marL="0" marR="0" indent="0" algn="r" defTabSz="825500" rtl="0" latinLnBrk="0">
        <a:lnSpc>
          <a:spcPct val="100000"/>
        </a:lnSpc>
        <a:spcBef>
          <a:spcPts val="0"/>
        </a:spcBef>
        <a:spcAft>
          <a:spcPts val="0"/>
        </a:spcAft>
        <a:buClrTx/>
        <a:buSzTx/>
        <a:buFontTx/>
        <a:buNone/>
        <a:tabLst/>
        <a:defRPr b="1" baseline="0" cap="none" i="0" spc="0" strike="noStrike" sz="2300" u="none">
          <a:ln>
            <a:noFill/>
          </a:ln>
          <a:solidFill>
            <a:schemeClr val="tx1"/>
          </a:solidFill>
          <a:uFillTx/>
          <a:latin typeface="+mn-lt"/>
          <a:ea typeface="+mn-ea"/>
          <a:cs typeface="+mn-cs"/>
          <a:sym typeface="Helvetica"/>
        </a:defRPr>
      </a:lvl6pPr>
      <a:lvl7pPr marL="0" marR="0" indent="0" algn="r" defTabSz="825500" rtl="0" latinLnBrk="0">
        <a:lnSpc>
          <a:spcPct val="100000"/>
        </a:lnSpc>
        <a:spcBef>
          <a:spcPts val="0"/>
        </a:spcBef>
        <a:spcAft>
          <a:spcPts val="0"/>
        </a:spcAft>
        <a:buClrTx/>
        <a:buSzTx/>
        <a:buFontTx/>
        <a:buNone/>
        <a:tabLst/>
        <a:defRPr b="1" baseline="0" cap="none" i="0" spc="0" strike="noStrike" sz="2300" u="none">
          <a:ln>
            <a:noFill/>
          </a:ln>
          <a:solidFill>
            <a:schemeClr val="tx1"/>
          </a:solidFill>
          <a:uFillTx/>
          <a:latin typeface="+mn-lt"/>
          <a:ea typeface="+mn-ea"/>
          <a:cs typeface="+mn-cs"/>
          <a:sym typeface="Helvetica"/>
        </a:defRPr>
      </a:lvl7pPr>
      <a:lvl8pPr marL="0" marR="0" indent="0" algn="r" defTabSz="825500" rtl="0" latinLnBrk="0">
        <a:lnSpc>
          <a:spcPct val="100000"/>
        </a:lnSpc>
        <a:spcBef>
          <a:spcPts val="0"/>
        </a:spcBef>
        <a:spcAft>
          <a:spcPts val="0"/>
        </a:spcAft>
        <a:buClrTx/>
        <a:buSzTx/>
        <a:buFontTx/>
        <a:buNone/>
        <a:tabLst/>
        <a:defRPr b="1" baseline="0" cap="none" i="0" spc="0" strike="noStrike" sz="2300" u="none">
          <a:ln>
            <a:noFill/>
          </a:ln>
          <a:solidFill>
            <a:schemeClr val="tx1"/>
          </a:solidFill>
          <a:uFillTx/>
          <a:latin typeface="+mn-lt"/>
          <a:ea typeface="+mn-ea"/>
          <a:cs typeface="+mn-cs"/>
          <a:sym typeface="Helvetica"/>
        </a:defRPr>
      </a:lvl8pPr>
      <a:lvl9pPr marL="0" marR="0" indent="0" algn="r" defTabSz="825500" rtl="0" latinLnBrk="0">
        <a:lnSpc>
          <a:spcPct val="100000"/>
        </a:lnSpc>
        <a:spcBef>
          <a:spcPts val="0"/>
        </a:spcBef>
        <a:spcAft>
          <a:spcPts val="0"/>
        </a:spcAft>
        <a:buClrTx/>
        <a:buSzTx/>
        <a:buFontTx/>
        <a:buNone/>
        <a:tabLst/>
        <a:defRPr b="1" baseline="0" cap="none" i="0" spc="0" strike="noStrike" sz="2300" u="none">
          <a:ln>
            <a:noFill/>
          </a:ln>
          <a:solidFill>
            <a:schemeClr val="tx1"/>
          </a:solidFill>
          <a:uFillTx/>
          <a:latin typeface="+mn-lt"/>
          <a:ea typeface="+mn-ea"/>
          <a:cs typeface="+mn-cs"/>
          <a:sym typeface="Helvetic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9.jpeg"/><Relationship Id="rId3" Type="http://schemas.openxmlformats.org/officeDocument/2006/relationships/hyperlink" Target="http://UCPathJobs.org" TargetMode="External"/><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6.pn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png"/><Relationship Id="rId8" Type="http://schemas.openxmlformats.org/officeDocument/2006/relationships/image" Target="../media/image1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7.jpeg"/><Relationship Id="rId3" Type="http://schemas.openxmlformats.org/officeDocument/2006/relationships/image" Target="../media/image19.pn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11.png"/><Relationship Id="rId10" Type="http://schemas.openxmlformats.org/officeDocument/2006/relationships/image" Target="../media/image23.jpeg"/><Relationship Id="rId11" Type="http://schemas.openxmlformats.org/officeDocument/2006/relationships/image" Target="../media/image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0.png"/><Relationship Id="rId3" Type="http://schemas.openxmlformats.org/officeDocument/2006/relationships/image" Target="../media/image2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4.jpeg"/><Relationship Id="rId3" Type="http://schemas.openxmlformats.org/officeDocument/2006/relationships/image" Target="../media/image2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2.png"/><Relationship Id="rId4" Type="http://schemas.openxmlformats.org/officeDocument/2006/relationships/image" Target="../media/image2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2.png"/><Relationship Id="rId4" Type="http://schemas.openxmlformats.org/officeDocument/2006/relationships/image" Target="../media/image2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8.png"/><Relationship Id="rId5" Type="http://schemas.openxmlformats.org/officeDocument/2006/relationships/image" Target="../media/image9.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2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22.png"/><Relationship Id="rId4" Type="http://schemas.openxmlformats.org/officeDocument/2006/relationships/image" Target="../media/image31.png"/><Relationship Id="rId5" Type="http://schemas.openxmlformats.org/officeDocument/2006/relationships/image" Target="../media/image19.jpeg"/><Relationship Id="rId6" Type="http://schemas.openxmlformats.org/officeDocument/2006/relationships/image" Target="../media/image32.png"/><Relationship Id="rId7" Type="http://schemas.openxmlformats.org/officeDocument/2006/relationships/image" Target="../media/image25.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jpeg"/><Relationship Id="rId3" Type="http://schemas.openxmlformats.org/officeDocument/2006/relationships/image" Target="../media/image27.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jpeg"/><Relationship Id="rId3" Type="http://schemas.openxmlformats.org/officeDocument/2006/relationships/image" Target="../media/image8.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 Id="rId3" Type="http://schemas.openxmlformats.org/officeDocument/2006/relationships/image" Target="../media/image6.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9.jpeg"/><Relationship Id="rId3" Type="http://schemas.openxmlformats.org/officeDocument/2006/relationships/hyperlink" Target="http://UCPathJobs.org" TargetMode="External"/></Relationships>

</file>

<file path=ppt/slides/_rels/slide31.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2.jpeg"/><Relationship Id="rId3" Type="http://schemas.openxmlformats.org/officeDocument/2006/relationships/image" Target="../media/image21.jpeg"/><Relationship Id="rId4" Type="http://schemas.openxmlformats.org/officeDocument/2006/relationships/hyperlink" Target="https://www.ucpathjobs.org/viewbook" TargetMode="External"/><Relationship Id="rId5" Type="http://schemas.openxmlformats.org/officeDocument/2006/relationships/hyperlink" Target="https://www.ucpathjobs.org/resources" TargetMode="External"/><Relationship Id="rId6" Type="http://schemas.openxmlformats.org/officeDocument/2006/relationships/hyperlink" Target="https://info.ucpathjobs.org/hubfs/Content%20Offers/UCPath%20Center%20Guide%20-%20What%20You%20Need%20to%20Know%20(and%20Do)%20Before%20Applying%20for%20a%20Job.pdf" TargetMode="External"/><Relationship Id="rId7" Type="http://schemas.openxmlformats.org/officeDocument/2006/relationships/image" Target="../media/image29.jpeg"/><Relationship Id="rId8" Type="http://schemas.openxmlformats.org/officeDocument/2006/relationships/image" Target="../media/image1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hyperlink" Target="https://www.youtube.com/channel/UCPqeq7eUY8ObF6tT4_Umcpw" TargetMode="External"/><Relationship Id="rId3" Type="http://schemas.openxmlformats.org/officeDocument/2006/relationships/image" Target="../media/image20.jpeg"/><Relationship Id="rId4" Type="http://schemas.openxmlformats.org/officeDocument/2006/relationships/image" Target="../media/image3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9.jpeg"/><Relationship Id="rId3" Type="http://schemas.openxmlformats.org/officeDocument/2006/relationships/hyperlink" Target="https://www.facebook.com/ucpathcenter" TargetMode="External"/><Relationship Id="rId4" Type="http://schemas.openxmlformats.org/officeDocument/2006/relationships/image" Target="../media/image34.png"/><Relationship Id="rId5" Type="http://schemas.openxmlformats.org/officeDocument/2006/relationships/hyperlink" Target="https://www.twitter.com/ucpathcenter" TargetMode="External"/><Relationship Id="rId6" Type="http://schemas.openxmlformats.org/officeDocument/2006/relationships/image" Target="../media/image35.png"/><Relationship Id="rId7" Type="http://schemas.openxmlformats.org/officeDocument/2006/relationships/hyperlink" Target="https://www.instagram.com/ucpathcenter" TargetMode="External"/><Relationship Id="rId8" Type="http://schemas.openxmlformats.org/officeDocument/2006/relationships/image" Target="../media/image36.png"/><Relationship Id="rId9" Type="http://schemas.openxmlformats.org/officeDocument/2006/relationships/hyperlink" Target="https://www.linkedin.com/company/ucpath" TargetMode="External"/><Relationship Id="rId10" Type="http://schemas.openxmlformats.org/officeDocument/2006/relationships/image" Target="../media/image37.png"/><Relationship Id="rId11" Type="http://schemas.openxmlformats.org/officeDocument/2006/relationships/hyperlink" Target="https://plus.google.com/105227988403091956308" TargetMode="External"/><Relationship Id="rId12" Type="http://schemas.openxmlformats.org/officeDocument/2006/relationships/image" Target="../media/image38.png"/><Relationship Id="rId13" Type="http://schemas.openxmlformats.org/officeDocument/2006/relationships/image" Target="../media/image3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3.jpeg"/><Relationship Id="rId3" Type="http://schemas.openxmlformats.org/officeDocument/2006/relationships/image" Target="../media/image16.png"/><Relationship Id="rId4" Type="http://schemas.openxmlformats.org/officeDocument/2006/relationships/image" Target="../media/image4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6.jpeg"/><Relationship Id="rId3" Type="http://schemas.openxmlformats.org/officeDocument/2006/relationships/image" Target="../media/image15.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hyperlink" Target="https://www.dropbox.com/s/v957p4csw85gayn/KFRG%20Radio%20Spot.mp4?dl=0" TargetMode="External"/><Relationship Id="rId7" Type="http://schemas.openxmlformats.org/officeDocument/2006/relationships/image" Target="../media/image41.png"/><Relationship Id="rId8" Type="http://schemas.openxmlformats.org/officeDocument/2006/relationships/hyperlink" Target="https://www.dropbox.com/s/o1h26xl279ys2dd/KVCR%20Radio%20Spot.mp4?dl=0" TargetMode="External"/><Relationship Id="rId9" Type="http://schemas.openxmlformats.org/officeDocument/2006/relationships/image" Target="../media/image4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chart" Target="../charts/chart1.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chart" Target="../charts/chart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chart" Target="../charts/chart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hyperlink" Target="https://ucpathjobs.org/company-culture/how-procrastination-boosts-creativity-and-innovation/" TargetMode="External"/><Relationship Id="rId3" Type="http://schemas.openxmlformats.org/officeDocument/2006/relationships/hyperlink" Target="https://ucpathjobs.org/about-riverside/know-youre-relocating-riverside/" TargetMode="External"/><Relationship Id="rId4" Type="http://schemas.openxmlformats.org/officeDocument/2006/relationships/hyperlink" Target="https://ucpathjobs.org/about-ucpath-center/prepare-ucpath-center-application/" TargetMode="External"/><Relationship Id="rId5" Type="http://schemas.openxmlformats.org/officeDocument/2006/relationships/hyperlink" Target="https://ucpathjobs.org/about-riverside/5-activities-riverside-family-will-love/" TargetMode="External"/><Relationship Id="rId6" Type="http://schemas.openxmlformats.org/officeDocument/2006/relationships/hyperlink" Target="https://ucpathjobs.org/about-riverside/make-next-vacation/" TargetMode="External"/><Relationship Id="rId7" Type="http://schemas.openxmlformats.org/officeDocument/2006/relationships/hyperlink" Target="https://ucpathjobs.org/about-ucpath-center/4-ways-create-growth-opportunities-ucpath-center/" TargetMode="External"/><Relationship Id="rId8" Type="http://schemas.openxmlformats.org/officeDocument/2006/relationships/hyperlink" Target="https://ucpathjobs.org/about-ucpath-center/ucpath-center-employees-lace-uc-walks/" TargetMode="External"/><Relationship Id="rId9" Type="http://schemas.openxmlformats.org/officeDocument/2006/relationships/hyperlink" Target="https://ucpathjobs.org/about-ucpath-center/heres-means-top-workplace-ucpath-center/" TargetMode="External"/><Relationship Id="rId10" Type="http://schemas.openxmlformats.org/officeDocument/2006/relationships/hyperlink" Target="https://ucpathjobs.org/about-riverside/best-hikes-explore-riverside/" TargetMode="External"/><Relationship Id="rId11" Type="http://schemas.openxmlformats.org/officeDocument/2006/relationships/hyperlink" Target="https://ucpathjobs.org/sustainability/uc-contributes-saving-energy-improving-sustainability-california/" TargetMode="External"/><Relationship Id="rId12" Type="http://schemas.openxmlformats.org/officeDocument/2006/relationships/hyperlink" Target="https://ucpathjobs.org/about-ucpath-center/follow-application-ucpath-center/" TargetMode="External"/><Relationship Id="rId13" Type="http://schemas.openxmlformats.org/officeDocument/2006/relationships/hyperlink" Target="https://ucpathjobs.org/about-ucpath-center/ucpath-center-honored-2018-beautification-award/" TargetMode="External"/><Relationship Id="rId14" Type="http://schemas.openxmlformats.org/officeDocument/2006/relationships/hyperlink" Target="https://ucpathjobs.org/about-ucpath-center/find-right-work-life-balance/" TargetMode="External"/><Relationship Id="rId15" Type="http://schemas.openxmlformats.org/officeDocument/2006/relationships/hyperlink" Target="https://ucpathjobs.org/about-riverside/explore-top-riverside-neighborhoods/" TargetMode="External"/><Relationship Id="rId16" Type="http://schemas.openxmlformats.org/officeDocument/2006/relationships/hyperlink" Target="https://ucpathjobs.org/lifestyle/celebrate-earth-day-every-day/" TargetMode="External"/><Relationship Id="rId17" Type="http://schemas.openxmlformats.org/officeDocument/2006/relationships/hyperlink" Target="https://ucpathjobs.org/about-riverside/get-know-top-rated-riverside-schools/" TargetMode="External"/><Relationship Id="rId18" Type="http://schemas.openxmlformats.org/officeDocument/2006/relationships/hyperlink" Target="https://ucpathjobs.org/about-ucpath-center/make-strongest-impression-ucpath-center-interview/" TargetMode="External"/><Relationship Id="rId19" Type="http://schemas.openxmlformats.org/officeDocument/2006/relationships/hyperlink" Target="https://ucpathjobs.org/about-ucpath-center/3-tips-spring-clean-work-life/" TargetMode="External"/><Relationship Id="rId20" Type="http://schemas.openxmlformats.org/officeDocument/2006/relationships/hyperlink" Target="https://ucpathjobs.org/about-ucpath-center/5-important-reasons-love-job-colleagues/" TargetMode="External"/><Relationship Id="rId21" Type="http://schemas.openxmlformats.org/officeDocument/2006/relationships/hyperlink" Target="https://ucpathjobs.org/about-ucpath-center/4-resume-tips-get-foot-door/" TargetMode="External"/><Relationship Id="rId22" Type="http://schemas.openxmlformats.org/officeDocument/2006/relationships/hyperlink" Target="https://ucpathjobs.org/work-life-balance/spring-clean-life/" TargetMode="External"/><Relationship Id="rId23" Type="http://schemas.openxmlformats.org/officeDocument/2006/relationships/hyperlink" Target="https://ucpathjobs.org/about-ucpath-center/top-5-ergonomic-tips-need-know/" TargetMode="External"/><Relationship Id="rId24" Type="http://schemas.openxmlformats.org/officeDocument/2006/relationships/hyperlink" Target="https://ucpathjobs.org/about-riverside/spend-weekend-riverside/" TargetMode="External"/><Relationship Id="rId25" Type="http://schemas.openxmlformats.org/officeDocument/2006/relationships/hyperlink" Target="https://ucpathjobs.org/about-ucpath-center/workplace-diversity-beneficial-ucpath-center/" TargetMode="External"/></Relationships>

</file>

<file path=ppt/slides/_rels/slide43.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hyperlink" Target="https://ucpathjobs.org/about-ucpath-center/4-ways-fit-fitness-work/" TargetMode="External"/><Relationship Id="rId3" Type="http://schemas.openxmlformats.org/officeDocument/2006/relationships/hyperlink" Target="https://ucpathjobs.org/about-ucpath-center/2018-tech-trends-hr-watch/" TargetMode="External"/><Relationship Id="rId4" Type="http://schemas.openxmlformats.org/officeDocument/2006/relationships/hyperlink" Target="https://ucpathjobs.org/about-riverside/3-simple-ways-volunteer-give-back-riverside/" TargetMode="External"/><Relationship Id="rId5" Type="http://schemas.openxmlformats.org/officeDocument/2006/relationships/hyperlink" Target="https://ucpathjobs.org/lifestyle/4-unexpected-discoveries-uc/" TargetMode="External"/><Relationship Id="rId6" Type="http://schemas.openxmlformats.org/officeDocument/2006/relationships/hyperlink" Target="https://ucpathjobs.org/about-ucpath-center/workplace-culture-breeds-happy-employees/" TargetMode="External"/><Relationship Id="rId7" Type="http://schemas.openxmlformats.org/officeDocument/2006/relationships/hyperlink" Target="https://ucpathjobs.org/human-resources/getting-human-resources-without-hr-degree/" TargetMode="External"/><Relationship Id="rId8" Type="http://schemas.openxmlformats.org/officeDocument/2006/relationships/hyperlink" Target="https://ucpathjobs.org/cover-letters/craft-cover-letter-will-make-impression/" TargetMode="External"/><Relationship Id="rId9" Type="http://schemas.openxmlformats.org/officeDocument/2006/relationships/hyperlink" Target="https://ucpathjobs.org/employment-search/5-professional-new-years-resolutions-2018/" TargetMode="External"/><Relationship Id="rId10" Type="http://schemas.openxmlformats.org/officeDocument/2006/relationships/hyperlink" Target="https://ucpathjobs.org/working-at-uc/12-things-uc-achieved-2017-may-not-know/" TargetMode="External"/><Relationship Id="rId11" Type="http://schemas.openxmlformats.org/officeDocument/2006/relationships/hyperlink" Target="https://ucpathjobs.org/about-ucpath-center/transitioning-civilian-career-veterans-ucpath-center/" TargetMode="External"/><Relationship Id="rId12" Type="http://schemas.openxmlformats.org/officeDocument/2006/relationships/hyperlink" Target="https://ucpathjobs.org/about-ucpath-center/makes-ucpath-centers-finance-department-unique/" TargetMode="External"/><Relationship Id="rId13" Type="http://schemas.openxmlformats.org/officeDocument/2006/relationships/hyperlink" Target="https://ucpathjobs.org/about-ucpath-center/ucpath-center-named-top-workplace-2017/" TargetMode="External"/><Relationship Id="rId14" Type="http://schemas.openxmlformats.org/officeDocument/2006/relationships/hyperlink" Target="https://ucpathjobs.org/applications/4-crucial-steps-landing-job/" TargetMode="External"/><Relationship Id="rId15" Type="http://schemas.openxmlformats.org/officeDocument/2006/relationships/hyperlink" Target="https://ucpathjobs.org/about-riverside/six-places-can-visit-sixty-minutes-riverside-county/" TargetMode="External"/><Relationship Id="rId16" Type="http://schemas.openxmlformats.org/officeDocument/2006/relationships/hyperlink" Target="https://ucpathjobs.org/about-ucpath-center/transform-job-career-ucpath-center/" TargetMode="External"/><Relationship Id="rId17" Type="http://schemas.openxmlformats.org/officeDocument/2006/relationships/hyperlink" Target="https://ucpathjobs.org/about-riverside/getting-holiday-spirit-riverside-style/" TargetMode="External"/><Relationship Id="rId18" Type="http://schemas.openxmlformats.org/officeDocument/2006/relationships/hyperlink" Target="https://ucpathjobs.org/working-at-uc/monica-johnson-peace-corps-ucpath-center/" TargetMode="External"/><Relationship Id="rId19" Type="http://schemas.openxmlformats.org/officeDocument/2006/relationships/hyperlink" Target="https://ucpathjobs.org/sustainability/making-energy-sun-shines-solar-energy-system-installed-ucpath-center/" TargetMode="External"/><Relationship Id="rId20" Type="http://schemas.openxmlformats.org/officeDocument/2006/relationships/hyperlink" Target="https://ucpathjobs.org/about-ucpath-center/ucpath-center-hiring-work-uc/" TargetMode="External"/><Relationship Id="rId21" Type="http://schemas.openxmlformats.org/officeDocument/2006/relationships/hyperlink" Target="https://ucpathjobs.org/resumes/10-common-resume-mistakes-and-how-to-avoid-them/" TargetMode="External"/><Relationship Id="rId22" Type="http://schemas.openxmlformats.org/officeDocument/2006/relationships/hyperlink" Target="https://ucpathjobs.org/working-at-uc/how-to-land-a-job-at-the-university-of-california/" TargetMode="External"/><Relationship Id="rId23" Type="http://schemas.openxmlformats.org/officeDocument/2006/relationships/hyperlink" Target="https://ucpathjobs.org/career-opportunities/considering-relocating-for-a-job-heres-what-you-need-to-know/" TargetMode="External"/><Relationship Id="rId24" Type="http://schemas.openxmlformats.org/officeDocument/2006/relationships/hyperlink" Target="https://ucpathjobs.org/career-opportunities/whens-best-time-job-change/" TargetMode="External"/></Relationships>

</file>

<file path=ppt/slides/_rels/slide44.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hyperlink" Target="https://www.youtube.com/watch?v=_aAJlLMpSwA" TargetMode="External"/><Relationship Id="rId3" Type="http://schemas.openxmlformats.org/officeDocument/2006/relationships/hyperlink" Target="https://www.youtube.com/watch?v=aYMGvpAwL9U" TargetMode="External"/><Relationship Id="rId4" Type="http://schemas.openxmlformats.org/officeDocument/2006/relationships/hyperlink" Target="https://www.youtube.com/watch?v=E5YALGglSTU" TargetMode="External"/><Relationship Id="rId5" Type="http://schemas.openxmlformats.org/officeDocument/2006/relationships/hyperlink" Target="https://www.youtube.com/watch?v=9CYDYzZyGpc" TargetMode="External"/><Relationship Id="rId6" Type="http://schemas.openxmlformats.org/officeDocument/2006/relationships/hyperlink" Target="https://www.youtube.com/watch?v=nAgwXq3jXa8" TargetMode="External"/><Relationship Id="rId7" Type="http://schemas.openxmlformats.org/officeDocument/2006/relationships/hyperlink" Target="https://www.youtube.com/watch?v=XeV1XWhwP9g" TargetMode="External"/><Relationship Id="rId8" Type="http://schemas.openxmlformats.org/officeDocument/2006/relationships/hyperlink" Target="https://www.youtube.com/watch?v=jzwm7H8QtNY" TargetMode="External"/><Relationship Id="rId9" Type="http://schemas.openxmlformats.org/officeDocument/2006/relationships/hyperlink" Target="https://www.youtube.com/watch?v=yiEZgQNR95E" TargetMode="External"/><Relationship Id="rId10" Type="http://schemas.openxmlformats.org/officeDocument/2006/relationships/hyperlink" Target="https://www.youtube.com/watch?v=Ekiwhg5lUjc" TargetMode="External"/><Relationship Id="rId11" Type="http://schemas.openxmlformats.org/officeDocument/2006/relationships/hyperlink" Target="https://www.youtube.com/watch?v=7WSlx6emT_I" TargetMode="External"/><Relationship Id="rId12" Type="http://schemas.openxmlformats.org/officeDocument/2006/relationships/hyperlink" Target="https://www.youtube.com/watch?v=RiOGprprtGA" TargetMode="External"/><Relationship Id="rId13" Type="http://schemas.openxmlformats.org/officeDocument/2006/relationships/hyperlink" Target="https://www.youtube.com/watch?v=Bi1gFXGNBNY" TargetMode="External"/><Relationship Id="rId14" Type="http://schemas.openxmlformats.org/officeDocument/2006/relationships/hyperlink" Target="https://www.youtube.com/watch?v=lugLz6ac25w" TargetMode="External"/><Relationship Id="rId15" Type="http://schemas.openxmlformats.org/officeDocument/2006/relationships/hyperlink" Target="https://www.youtube.com/watch?v=96-OYJL8mag" TargetMode="External"/><Relationship Id="rId16" Type="http://schemas.openxmlformats.org/officeDocument/2006/relationships/hyperlink" Target="https://www.youtube.com/watch?v=XH4sapeyCTQ" TargetMode="External"/><Relationship Id="rId17" Type="http://schemas.openxmlformats.org/officeDocument/2006/relationships/hyperlink" Target="https://www.youtube.com/watch?v=h2zEqM85BEY" TargetMode="External"/><Relationship Id="rId18" Type="http://schemas.openxmlformats.org/officeDocument/2006/relationships/hyperlink" Target="https://www.youtube.com/watch?v=qW2baE4YJU8" TargetMode="External"/><Relationship Id="rId19" Type="http://schemas.openxmlformats.org/officeDocument/2006/relationships/hyperlink" Target="https://www.youtube.com/watch?v=KtgT_S79tgE" TargetMode="External"/><Relationship Id="rId20" Type="http://schemas.openxmlformats.org/officeDocument/2006/relationships/hyperlink" Target="https://www.youtube.com/watch?v=ssFgZe_38bI" TargetMode="External"/><Relationship Id="rId21" Type="http://schemas.openxmlformats.org/officeDocument/2006/relationships/hyperlink" Target="https://www.youtube.com/watch?v=Sf2FXfOR00g" TargetMode="External"/><Relationship Id="rId22" Type="http://schemas.openxmlformats.org/officeDocument/2006/relationships/hyperlink" Target="https://www.youtube.com/watch?v=H_FZDgeaCzM" TargetMode="External"/><Relationship Id="rId23" Type="http://schemas.openxmlformats.org/officeDocument/2006/relationships/hyperlink" Target="https://www.youtube.com/watch?v=wgk8b0HVDME" TargetMode="External"/><Relationship Id="rId24" Type="http://schemas.openxmlformats.org/officeDocument/2006/relationships/hyperlink" Target="https://www.youtube.com/watch?v=MqnBIa0j7Zg" TargetMode="External"/><Relationship Id="rId25" Type="http://schemas.openxmlformats.org/officeDocument/2006/relationships/hyperlink" Target="https://www.youtube.com/watch?v=dDav8GcRqaM" TargetMode="External"/><Relationship Id="rId26" Type="http://schemas.openxmlformats.org/officeDocument/2006/relationships/hyperlink" Target="https://www.youtube.com/watch?v=gZzqIZOSorg" TargetMode="External"/><Relationship Id="rId27" Type="http://schemas.openxmlformats.org/officeDocument/2006/relationships/hyperlink" Target="https://www.youtube.com/watch?v=xQneCpcWCXQ" TargetMode="External"/><Relationship Id="rId28" Type="http://schemas.openxmlformats.org/officeDocument/2006/relationships/hyperlink" Target="https://www.youtube.com/watch?v=utRkRpW8oYY" TargetMode="External"/><Relationship Id="rId29" Type="http://schemas.openxmlformats.org/officeDocument/2006/relationships/hyperlink" Target="https://www.youtube.com/watch?v=6ZYjeg_HTbg" TargetMode="External"/><Relationship Id="rId30" Type="http://schemas.openxmlformats.org/officeDocument/2006/relationships/hyperlink" Target="https://www.youtube.com/watch?v=LB4CftFBI9U" TargetMode="External"/><Relationship Id="rId31" Type="http://schemas.openxmlformats.org/officeDocument/2006/relationships/hyperlink" Target="https://www.youtube.com/watch?v=xj7z_fS3KJw" TargetMode="External"/><Relationship Id="rId32" Type="http://schemas.openxmlformats.org/officeDocument/2006/relationships/hyperlink" Target="https://www.youtube.com/watch?v=eH7KFF8Op4w" TargetMode="External"/><Relationship Id="rId33" Type="http://schemas.openxmlformats.org/officeDocument/2006/relationships/hyperlink" Target="https://www.youtube.com/watch?v=e3LkRy0mJgo" TargetMode="Externa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UCPathJobs.org" TargetMode="External"/><Relationship Id="rId3" Type="http://schemas.openxmlformats.org/officeDocument/2006/relationships/image" Target="../media/image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png"/><Relationship Id="rId3" Type="http://schemas.openxmlformats.org/officeDocument/2006/relationships/image" Target="../media/image9.jpeg"/><Relationship Id="rId4" Type="http://schemas.openxmlformats.org/officeDocument/2006/relationships/image" Target="../media/image4.png"/><Relationship Id="rId5"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9" name="DJI_0008.jpg" descr="DJI_0008.jpg"/>
          <p:cNvPicPr>
            <a:picLocks noChangeAspect="1"/>
          </p:cNvPicPr>
          <p:nvPr>
            <p:ph type="pic" idx="14"/>
          </p:nvPr>
        </p:nvPicPr>
        <p:blipFill>
          <a:blip r:embed="rId2">
            <a:extLst/>
          </a:blip>
          <a:srcRect l="486" t="39024" r="486" b="14008"/>
          <a:stretch>
            <a:fillRect/>
          </a:stretch>
        </p:blipFill>
        <p:spPr>
          <a:xfrm>
            <a:off x="-28061" y="8057647"/>
            <a:ext cx="15974820" cy="5715004"/>
          </a:xfrm>
          <a:prstGeom prst="rect">
            <a:avLst/>
          </a:prstGeom>
        </p:spPr>
      </p:pic>
      <p:pic>
        <p:nvPicPr>
          <p:cNvPr id="620" name="UC_Riverside_Day2-307.JPG" descr="UC_Riverside_Day2-307.JPG"/>
          <p:cNvPicPr>
            <a:picLocks noChangeAspect="1"/>
          </p:cNvPicPr>
          <p:nvPr>
            <p:ph type="pic" idx="13"/>
          </p:nvPr>
        </p:nvPicPr>
        <p:blipFill>
          <a:blip r:embed="rId3">
            <a:extLst/>
          </a:blip>
          <a:srcRect l="6719" t="0" r="196" b="0"/>
          <a:stretch>
            <a:fillRect/>
          </a:stretch>
        </p:blipFill>
        <p:spPr>
          <a:xfrm>
            <a:off x="16436454" y="8057649"/>
            <a:ext cx="7975605" cy="5715004"/>
          </a:xfrm>
          <a:prstGeom prst="rect">
            <a:avLst/>
          </a:prstGeom>
        </p:spPr>
      </p:pic>
      <p:sp>
        <p:nvSpPr>
          <p:cNvPr id="621" name="IRIS"/>
          <p:cNvSpPr txBox="1"/>
          <p:nvPr>
            <p:ph type="body" idx="16"/>
          </p:nvPr>
        </p:nvSpPr>
        <p:spPr>
          <a:prstGeom prst="rect">
            <a:avLst/>
          </a:prstGeom>
          <a:extLst>
            <a:ext uri="{C572A759-6A51-4108-AA02-DFA0A04FC94B}">
              <ma14:wrappingTextBoxFlag xmlns:ma14="http://schemas.microsoft.com/office/mac/drawingml/2011/main" val="1"/>
            </a:ext>
          </a:extLst>
        </p:spPr>
        <p:txBody>
          <a:bodyPr/>
          <a:lstStyle>
            <a:lvl1pPr marL="0" indent="0">
              <a:lnSpc>
                <a:spcPct val="100000"/>
              </a:lnSpc>
              <a:spcBef>
                <a:spcPts val="0"/>
              </a:spcBef>
              <a:buSzTx/>
              <a:buNone/>
              <a:defRPr b="1" spc="0" sz="2400">
                <a:solidFill>
                  <a:srgbClr val="FFFFFF"/>
                </a:solidFill>
                <a:latin typeface="Raleway"/>
                <a:ea typeface="Raleway"/>
                <a:cs typeface="Raleway"/>
                <a:sym typeface="Raleway"/>
              </a:defRPr>
            </a:lvl1pPr>
          </a:lstStyle>
          <a:p>
            <a:pPr/>
            <a:r>
              <a:t>IRIS</a:t>
            </a:r>
          </a:p>
        </p:txBody>
      </p:sp>
      <p:sp>
        <p:nvSpPr>
          <p:cNvPr id="622" name="2019 Marketing Campaign"/>
          <p:cNvSpPr txBox="1"/>
          <p:nvPr>
            <p:ph type="body" idx="18"/>
          </p:nvPr>
        </p:nvSpPr>
        <p:spPr>
          <a:xfrm>
            <a:off x="10831979" y="3179279"/>
            <a:ext cx="8219145" cy="3169456"/>
          </a:xfrm>
          <a:prstGeom prst="rect">
            <a:avLst/>
          </a:prstGeom>
          <a:extLst>
            <a:ext uri="{C572A759-6A51-4108-AA02-DFA0A04FC94B}">
              <ma14:wrappingTextBoxFlag xmlns:ma14="http://schemas.microsoft.com/office/mac/drawingml/2011/main" val="1"/>
            </a:ext>
          </a:extLst>
        </p:spPr>
        <p:txBody>
          <a:bodyPr/>
          <a:lstStyle/>
          <a:p>
            <a:pPr marL="0" indent="0" algn="ctr" defTabSz="751205">
              <a:lnSpc>
                <a:spcPct val="64799"/>
              </a:lnSpc>
              <a:spcBef>
                <a:spcPts val="0"/>
              </a:spcBef>
              <a:buSzTx/>
              <a:buNone/>
              <a:defRPr spc="0" sz="3640">
                <a:solidFill>
                  <a:srgbClr val="424242"/>
                </a:solidFill>
                <a:latin typeface="Avenir Heavy"/>
                <a:ea typeface="Avenir Heavy"/>
                <a:cs typeface="Avenir Heavy"/>
                <a:sym typeface="Avenir Heavy"/>
              </a:defRPr>
            </a:pPr>
            <a:r>
              <a:t>Recap of 2017-2018 </a:t>
            </a:r>
          </a:p>
          <a:p>
            <a:pPr marL="0" indent="0" algn="ctr" defTabSz="751205">
              <a:lnSpc>
                <a:spcPct val="64799"/>
              </a:lnSpc>
              <a:spcBef>
                <a:spcPts val="0"/>
              </a:spcBef>
              <a:buSzTx/>
              <a:buNone/>
              <a:defRPr spc="0" sz="3640">
                <a:solidFill>
                  <a:srgbClr val="424242"/>
                </a:solidFill>
                <a:latin typeface="Avenir Heavy"/>
                <a:ea typeface="Avenir Heavy"/>
                <a:cs typeface="Avenir Heavy"/>
                <a:sym typeface="Avenir Heavy"/>
              </a:defRPr>
            </a:pPr>
          </a:p>
          <a:p>
            <a:pPr marL="0" indent="0" algn="ctr" defTabSz="751205">
              <a:lnSpc>
                <a:spcPct val="64799"/>
              </a:lnSpc>
              <a:spcBef>
                <a:spcPts val="0"/>
              </a:spcBef>
              <a:buSzTx/>
              <a:buNone/>
              <a:defRPr spc="0" sz="3640">
                <a:solidFill>
                  <a:srgbClr val="424242"/>
                </a:solidFill>
                <a:latin typeface="Avenir Heavy"/>
                <a:ea typeface="Avenir Heavy"/>
                <a:cs typeface="Avenir Heavy"/>
                <a:sym typeface="Avenir Heavy"/>
              </a:defRPr>
            </a:pPr>
            <a:r>
              <a:t>Recruitment Marketing Campaign</a:t>
            </a:r>
            <a:endParaRPr sz="2821"/>
          </a:p>
          <a:p>
            <a:pPr marL="0" indent="0" algn="ctr" defTabSz="751205">
              <a:lnSpc>
                <a:spcPct val="64799"/>
              </a:lnSpc>
              <a:spcBef>
                <a:spcPts val="0"/>
              </a:spcBef>
              <a:buSzTx/>
              <a:buNone/>
              <a:defRPr spc="0" sz="3640">
                <a:solidFill>
                  <a:srgbClr val="424242"/>
                </a:solidFill>
                <a:latin typeface="Avenir Heavy"/>
                <a:ea typeface="Avenir Heavy"/>
                <a:cs typeface="Avenir Heavy"/>
                <a:sym typeface="Avenir Heavy"/>
              </a:defRPr>
            </a:pPr>
          </a:p>
          <a:p>
            <a:pPr marL="0" indent="0" algn="ctr" defTabSz="751205">
              <a:lnSpc>
                <a:spcPct val="64799"/>
              </a:lnSpc>
              <a:spcBef>
                <a:spcPts val="0"/>
              </a:spcBef>
              <a:buSzTx/>
              <a:buNone/>
              <a:defRPr spc="0" sz="3640">
                <a:solidFill>
                  <a:srgbClr val="424242"/>
                </a:solidFill>
                <a:latin typeface="Avenir Heavy"/>
                <a:ea typeface="Avenir Heavy"/>
                <a:cs typeface="Avenir Heavy"/>
                <a:sym typeface="Avenir Heavy"/>
              </a:defRPr>
            </a:pPr>
            <a:r>
              <a:t>And….</a:t>
            </a:r>
            <a:endParaRPr sz="2821"/>
          </a:p>
          <a:p>
            <a:pPr marL="0" indent="0" algn="ctr" defTabSz="751205">
              <a:lnSpc>
                <a:spcPct val="64799"/>
              </a:lnSpc>
              <a:spcBef>
                <a:spcPts val="0"/>
              </a:spcBef>
              <a:buSzTx/>
              <a:buNone/>
              <a:defRPr spc="0" sz="3640">
                <a:solidFill>
                  <a:srgbClr val="424242"/>
                </a:solidFill>
                <a:latin typeface="Avenir Heavy"/>
                <a:ea typeface="Avenir Heavy"/>
                <a:cs typeface="Avenir Heavy"/>
                <a:sym typeface="Avenir Heavy"/>
              </a:defRPr>
            </a:pPr>
          </a:p>
          <a:p>
            <a:pPr marL="0" indent="0" algn="ctr" defTabSz="751205">
              <a:lnSpc>
                <a:spcPct val="64799"/>
              </a:lnSpc>
              <a:spcBef>
                <a:spcPts val="0"/>
              </a:spcBef>
              <a:buSzTx/>
              <a:buNone/>
              <a:defRPr spc="0" sz="3640">
                <a:solidFill>
                  <a:srgbClr val="424242"/>
                </a:solidFill>
                <a:latin typeface="Avenir Heavy"/>
                <a:ea typeface="Avenir Heavy"/>
                <a:cs typeface="Avenir Heavy"/>
                <a:sym typeface="Avenir Heavy"/>
              </a:defRPr>
            </a:pPr>
            <a:r>
              <a:t>Growth, Success &amp; Beyond in 2019</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Today, it's important to tell a consistent story across multiple media platforms.…"/>
          <p:cNvSpPr txBox="1"/>
          <p:nvPr/>
        </p:nvSpPr>
        <p:spPr>
          <a:xfrm>
            <a:off x="975114" y="1854200"/>
            <a:ext cx="22433772" cy="1000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400">
                <a:latin typeface="Avenir Book"/>
                <a:ea typeface="Avenir Book"/>
                <a:cs typeface="Avenir Book"/>
                <a:sym typeface="Avenir Book"/>
              </a:defRPr>
            </a:pPr>
            <a:r>
              <a:t>Today, it's important to tell a consistent story across multiple media platforms. </a:t>
            </a:r>
            <a:endParaRPr sz="4200"/>
          </a:p>
          <a:p>
            <a:pPr algn="l">
              <a:defRPr sz="4400">
                <a:latin typeface="Avenir Book"/>
                <a:ea typeface="Avenir Book"/>
                <a:cs typeface="Avenir Book"/>
                <a:sym typeface="Avenir Book"/>
              </a:defRPr>
            </a:pPr>
            <a:r>
              <a:t>This is currently referred to as </a:t>
            </a:r>
            <a:r>
              <a:rPr sz="4800">
                <a:solidFill>
                  <a:srgbClr val="2993C7"/>
                </a:solidFill>
                <a:latin typeface="Avenir Heavy"/>
                <a:ea typeface="Avenir Heavy"/>
                <a:cs typeface="Avenir Heavy"/>
                <a:sym typeface="Avenir Heavy"/>
              </a:rPr>
              <a:t>transmedia storytelling</a:t>
            </a:r>
            <a:r>
              <a:t>.</a:t>
            </a:r>
            <a:endParaRPr sz="4200"/>
          </a:p>
          <a:p>
            <a:pPr algn="l">
              <a:defRPr sz="4400">
                <a:latin typeface="Avenir Book"/>
                <a:ea typeface="Avenir Book"/>
                <a:cs typeface="Avenir Book"/>
                <a:sym typeface="Avenir Book"/>
              </a:defRPr>
            </a:pPr>
            <a:r>
              <a:t> </a:t>
            </a:r>
            <a:endParaRPr sz="4200"/>
          </a:p>
          <a:p>
            <a:pPr marL="571500" indent="-571500" algn="l">
              <a:buSzPct val="100000"/>
              <a:buFont typeface="Arial"/>
              <a:buChar char="•"/>
              <a:defRPr sz="4400">
                <a:latin typeface="Avenir Book"/>
                <a:ea typeface="Avenir Book"/>
                <a:cs typeface="Avenir Book"/>
                <a:sym typeface="Avenir Book"/>
              </a:defRPr>
            </a:pPr>
            <a:r>
              <a:t>It means our story needs to be shared consistently on </a:t>
            </a:r>
            <a:r>
              <a:rPr>
                <a:latin typeface="Avenir Heavy"/>
                <a:ea typeface="Avenir Heavy"/>
                <a:cs typeface="Avenir Heavy"/>
                <a:sym typeface="Avenir Heavy"/>
              </a:rPr>
              <a:t>our own website</a:t>
            </a:r>
            <a:r>
              <a:t>, </a:t>
            </a:r>
            <a:r>
              <a:rPr>
                <a:latin typeface="Avenir Heavy"/>
                <a:ea typeface="Avenir Heavy"/>
                <a:cs typeface="Avenir Heavy"/>
                <a:sym typeface="Avenir Heavy"/>
              </a:rPr>
              <a:t>Facebook</a:t>
            </a:r>
            <a:r>
              <a:t>, </a:t>
            </a:r>
            <a:r>
              <a:rPr>
                <a:latin typeface="Avenir Heavy"/>
                <a:ea typeface="Avenir Heavy"/>
                <a:cs typeface="Avenir Heavy"/>
                <a:sym typeface="Avenir Heavy"/>
              </a:rPr>
              <a:t>LinkedIn</a:t>
            </a:r>
            <a:r>
              <a:t>, </a:t>
            </a:r>
            <a:r>
              <a:rPr>
                <a:latin typeface="Avenir Heavy"/>
                <a:ea typeface="Avenir Heavy"/>
                <a:cs typeface="Avenir Heavy"/>
                <a:sym typeface="Avenir Heavy"/>
              </a:rPr>
              <a:t>Twitter</a:t>
            </a:r>
            <a:r>
              <a:t>, </a:t>
            </a:r>
            <a:r>
              <a:rPr>
                <a:latin typeface="Avenir Heavy"/>
                <a:ea typeface="Avenir Heavy"/>
                <a:cs typeface="Avenir Heavy"/>
                <a:sym typeface="Avenir Heavy"/>
              </a:rPr>
              <a:t>Google+</a:t>
            </a:r>
            <a:r>
              <a:t> as well as in different formats including </a:t>
            </a:r>
            <a:r>
              <a:rPr>
                <a:latin typeface="Avenir Heavy"/>
                <a:ea typeface="Avenir Heavy"/>
                <a:cs typeface="Avenir Heavy"/>
                <a:sym typeface="Avenir Heavy"/>
              </a:rPr>
              <a:t>videos on YouTube</a:t>
            </a:r>
            <a:r>
              <a:t>.</a:t>
            </a:r>
            <a:endParaRPr sz="4200"/>
          </a:p>
          <a:p>
            <a:pPr algn="l">
              <a:defRPr sz="4200">
                <a:latin typeface="Avenir Book"/>
                <a:ea typeface="Avenir Book"/>
                <a:cs typeface="Avenir Book"/>
                <a:sym typeface="Avenir Book"/>
              </a:defRPr>
            </a:pPr>
          </a:p>
          <a:p>
            <a:pPr marL="571500" indent="-571500" algn="l">
              <a:buSzPct val="100000"/>
              <a:buFont typeface="Arial"/>
              <a:buChar char="•"/>
              <a:defRPr sz="4400">
                <a:latin typeface="Avenir Book"/>
                <a:ea typeface="Avenir Book"/>
                <a:cs typeface="Avenir Book"/>
                <a:sym typeface="Avenir Book"/>
              </a:defRPr>
            </a:pPr>
            <a:r>
              <a:t>By doing so, </a:t>
            </a:r>
            <a:r>
              <a:t>we</a:t>
            </a:r>
            <a:r>
              <a:t> </a:t>
            </a:r>
            <a:r>
              <a:rPr>
                <a:latin typeface="Avenir Heavy"/>
                <a:ea typeface="Avenir Heavy"/>
                <a:cs typeface="Avenir Heavy"/>
                <a:sym typeface="Avenir Heavy"/>
              </a:rPr>
              <a:t>amplify our voice and presence</a:t>
            </a:r>
            <a:r>
              <a:t> wherever our c</a:t>
            </a:r>
            <a:r>
              <a:t>ustomers</a:t>
            </a:r>
            <a:r>
              <a:t> and our </a:t>
            </a:r>
            <a:r>
              <a:t>stakeholders </a:t>
            </a:r>
            <a:r>
              <a:t>are. This reflects the reality of our audience today and the way they process information.</a:t>
            </a:r>
            <a:endParaRPr sz="4200"/>
          </a:p>
          <a:p>
            <a:pPr algn="l">
              <a:defRPr sz="4200">
                <a:latin typeface="Avenir Book"/>
                <a:ea typeface="Avenir Book"/>
                <a:cs typeface="Avenir Book"/>
                <a:sym typeface="Avenir Book"/>
              </a:defRPr>
            </a:pPr>
          </a:p>
          <a:p>
            <a:pPr algn="l">
              <a:defRPr sz="4400">
                <a:solidFill>
                  <a:srgbClr val="2993C7"/>
                </a:solidFill>
                <a:latin typeface="Avenir Heavy"/>
                <a:ea typeface="Avenir Heavy"/>
                <a:cs typeface="Avenir Heavy"/>
                <a:sym typeface="Avenir Heavy"/>
              </a:defRPr>
            </a:pPr>
            <a:r>
              <a:t>This is what we did for the UCPath Center throughout the 2017-2018 marketing campaign</a:t>
            </a:r>
            <a:r>
              <a:rPr sz="4200"/>
              <a:t>.</a:t>
            </a:r>
          </a:p>
        </p:txBody>
      </p:sp>
      <p:sp>
        <p:nvSpPr>
          <p:cNvPr id="700" name="Slide Number"/>
          <p:cNvSpPr txBox="1"/>
          <p:nvPr>
            <p:ph type="sldNum" sz="quarter" idx="4294967295"/>
          </p:nvPr>
        </p:nvSpPr>
        <p:spPr>
          <a:xfrm>
            <a:off x="23735245"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2" name="UCPC_2019_website-mockups.jpg" descr="UCPC_2019_website-mockups.jpg"/>
          <p:cNvPicPr>
            <a:picLocks noChangeAspect="1"/>
          </p:cNvPicPr>
          <p:nvPr/>
        </p:nvPicPr>
        <p:blipFill>
          <a:blip r:embed="rId2">
            <a:extLst/>
          </a:blip>
          <a:stretch>
            <a:fillRect/>
          </a:stretch>
        </p:blipFill>
        <p:spPr>
          <a:xfrm>
            <a:off x="12698241" y="2316900"/>
            <a:ext cx="11467963" cy="7684535"/>
          </a:xfrm>
          <a:prstGeom prst="rect">
            <a:avLst/>
          </a:prstGeom>
          <a:ln w="12700">
            <a:miter lim="400000"/>
          </a:ln>
        </p:spPr>
      </p:pic>
      <p:sp>
        <p:nvSpPr>
          <p:cNvPr id="703" name="CONTENT…"/>
          <p:cNvSpPr txBox="1"/>
          <p:nvPr/>
        </p:nvSpPr>
        <p:spPr>
          <a:xfrm>
            <a:off x="10146062" y="221758"/>
            <a:ext cx="13691298"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120000"/>
              </a:lnSpc>
              <a:spcBef>
                <a:spcPts val="1800"/>
              </a:spcBef>
              <a:defRPr sz="4400">
                <a:uFill>
                  <a:solidFill>
                    <a:srgbClr val="000000"/>
                  </a:solidFill>
                </a:uFill>
                <a:latin typeface="Avenir Heavy"/>
                <a:ea typeface="Avenir Heavy"/>
                <a:cs typeface="Avenir Heavy"/>
                <a:sym typeface="Avenir Heavy"/>
              </a:defRPr>
            </a:pPr>
            <a:r>
              <a:rPr>
                <a:latin typeface="Avenir Book"/>
                <a:ea typeface="Avenir Book"/>
                <a:cs typeface="Avenir Book"/>
                <a:sym typeface="Avenir Book"/>
              </a:rPr>
              <a:t>What We Did - </a:t>
            </a:r>
            <a:r>
              <a:t>Branding and Communications</a:t>
            </a:r>
          </a:p>
        </p:txBody>
      </p:sp>
      <p:sp>
        <p:nvSpPr>
          <p:cNvPr id="704" name="Built the online home for the UCPath Center on the web at UCPathJobs.org"/>
          <p:cNvSpPr txBox="1"/>
          <p:nvPr/>
        </p:nvSpPr>
        <p:spPr>
          <a:xfrm>
            <a:off x="15569863" y="10342817"/>
            <a:ext cx="5724722" cy="196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2500"/>
              </a:spcBef>
              <a:defRPr sz="3600">
                <a:uFill>
                  <a:solidFill>
                    <a:srgbClr val="000000"/>
                  </a:solidFill>
                </a:uFill>
                <a:latin typeface="Avenir Heavy"/>
                <a:ea typeface="Avenir Heavy"/>
                <a:cs typeface="Avenir Heavy"/>
                <a:sym typeface="Avenir Heavy"/>
              </a:defRPr>
            </a:pPr>
            <a:r>
              <a:t>Built the online home for the UCPath Center on the web at </a:t>
            </a:r>
            <a:r>
              <a:rPr u="sng">
                <a:solidFill>
                  <a:srgbClr val="0000FF"/>
                </a:solidFill>
                <a:uFill>
                  <a:solidFill>
                    <a:srgbClr val="0000FF"/>
                  </a:solidFill>
                </a:uFill>
                <a:hlinkClick r:id="rId3" invalidUrl="" action="" tgtFrame="" tooltip="" history="1" highlightClick="0" endSnd="0"/>
              </a:rPr>
              <a:t>UCPathJobs.org</a:t>
            </a:r>
            <a:r>
              <a:t> </a:t>
            </a:r>
          </a:p>
        </p:txBody>
      </p:sp>
      <p:grpSp>
        <p:nvGrpSpPr>
          <p:cNvPr id="709" name="Group"/>
          <p:cNvGrpSpPr/>
          <p:nvPr/>
        </p:nvGrpSpPr>
        <p:grpSpPr>
          <a:xfrm>
            <a:off x="680463" y="1479147"/>
            <a:ext cx="11266808" cy="3905569"/>
            <a:chOff x="0" y="0"/>
            <a:chExt cx="11266807" cy="3905568"/>
          </a:xfrm>
        </p:grpSpPr>
        <p:pic>
          <p:nvPicPr>
            <p:cNvPr id="705" name="PathToTheFuture-HorizontalLogo_sm.png" descr="PathToTheFuture-HorizontalLogo_sm.png"/>
            <p:cNvPicPr>
              <a:picLocks noChangeAspect="1"/>
            </p:cNvPicPr>
            <p:nvPr/>
          </p:nvPicPr>
          <p:blipFill>
            <a:blip r:embed="rId4">
              <a:extLst/>
            </a:blip>
            <a:stretch>
              <a:fillRect/>
            </a:stretch>
          </p:blipFill>
          <p:spPr>
            <a:xfrm>
              <a:off x="4523168" y="2519122"/>
              <a:ext cx="6253023" cy="1300633"/>
            </a:xfrm>
            <a:prstGeom prst="rect">
              <a:avLst/>
            </a:prstGeom>
            <a:ln w="12700" cap="flat">
              <a:noFill/>
              <a:miter lim="400000"/>
            </a:ln>
            <a:effectLst/>
          </p:spPr>
        </p:pic>
        <p:pic>
          <p:nvPicPr>
            <p:cNvPr id="706" name="PathToTheFuture-StackedLogo_sm.png" descr="PathToTheFuture-StackedLogo_sm.png"/>
            <p:cNvPicPr>
              <a:picLocks noChangeAspect="1"/>
            </p:cNvPicPr>
            <p:nvPr/>
          </p:nvPicPr>
          <p:blipFill>
            <a:blip r:embed="rId5">
              <a:extLst/>
            </a:blip>
            <a:stretch>
              <a:fillRect/>
            </a:stretch>
          </p:blipFill>
          <p:spPr>
            <a:xfrm>
              <a:off x="1342499" y="2433307"/>
              <a:ext cx="2007626" cy="1472262"/>
            </a:xfrm>
            <a:prstGeom prst="rect">
              <a:avLst/>
            </a:prstGeom>
            <a:ln w="12700" cap="flat">
              <a:noFill/>
              <a:miter lim="400000"/>
            </a:ln>
            <a:effectLst/>
          </p:spPr>
        </p:pic>
        <p:pic>
          <p:nvPicPr>
            <p:cNvPr id="707" name="Screen Shot 2018-10-08 at 12.01.01 PM.png" descr="Screen Shot 2018-10-08 at 12.01.01 PM.png"/>
            <p:cNvPicPr>
              <a:picLocks noChangeAspect="1"/>
            </p:cNvPicPr>
            <p:nvPr/>
          </p:nvPicPr>
          <p:blipFill>
            <a:blip r:embed="rId6">
              <a:extLst/>
            </a:blip>
            <a:stretch>
              <a:fillRect/>
            </a:stretch>
          </p:blipFill>
          <p:spPr>
            <a:xfrm>
              <a:off x="6933466" y="55153"/>
              <a:ext cx="4333341" cy="2086795"/>
            </a:xfrm>
            <a:prstGeom prst="rect">
              <a:avLst/>
            </a:prstGeom>
            <a:ln w="12700" cap="flat">
              <a:noFill/>
              <a:miter lim="400000"/>
            </a:ln>
            <a:effectLst/>
          </p:spPr>
        </p:pic>
        <p:pic>
          <p:nvPicPr>
            <p:cNvPr id="708" name="Screen Shot 2018-10-08 at 12.01.07 PM.png" descr="Screen Shot 2018-10-08 at 12.01.07 PM.png"/>
            <p:cNvPicPr>
              <a:picLocks noChangeAspect="1"/>
            </p:cNvPicPr>
            <p:nvPr/>
          </p:nvPicPr>
          <p:blipFill>
            <a:blip r:embed="rId7">
              <a:extLst/>
            </a:blip>
            <a:stretch>
              <a:fillRect/>
            </a:stretch>
          </p:blipFill>
          <p:spPr>
            <a:xfrm>
              <a:off x="-1" y="-1"/>
              <a:ext cx="6311905" cy="2197103"/>
            </a:xfrm>
            <a:prstGeom prst="rect">
              <a:avLst/>
            </a:prstGeom>
            <a:ln w="12700" cap="flat">
              <a:noFill/>
              <a:miter lim="400000"/>
            </a:ln>
            <a:effectLst/>
          </p:spPr>
        </p:pic>
      </p:grpSp>
      <p:sp>
        <p:nvSpPr>
          <p:cNvPr id="710" name="Created a separate, unique brand identity for the UCPath Center and the recruitment campaign"/>
          <p:cNvSpPr txBox="1"/>
          <p:nvPr/>
        </p:nvSpPr>
        <p:spPr>
          <a:xfrm>
            <a:off x="362607" y="5629889"/>
            <a:ext cx="11094048"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2500"/>
              </a:spcBef>
              <a:defRPr sz="3200">
                <a:uFill>
                  <a:solidFill>
                    <a:srgbClr val="000000"/>
                  </a:solidFill>
                </a:uFill>
                <a:latin typeface="Avenir Heavy"/>
                <a:ea typeface="Avenir Heavy"/>
                <a:cs typeface="Avenir Heavy"/>
                <a:sym typeface="Avenir Heavy"/>
              </a:defRPr>
            </a:pPr>
            <a:r>
              <a:t>Created a separate, unique brand identity for the </a:t>
            </a:r>
            <a:r>
              <a:t>                  </a:t>
            </a:r>
            <a:r>
              <a:t>UCPath Center and the recruitment campaign</a:t>
            </a:r>
          </a:p>
        </p:txBody>
      </p:sp>
      <p:sp>
        <p:nvSpPr>
          <p:cNvPr id="711" name="Trained UCPath Center employees on social media best practices"/>
          <p:cNvSpPr txBox="1"/>
          <p:nvPr/>
        </p:nvSpPr>
        <p:spPr>
          <a:xfrm>
            <a:off x="185292" y="12603554"/>
            <a:ext cx="12512951" cy="52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2500"/>
              </a:spcBef>
              <a:defRPr sz="2400">
                <a:uFill>
                  <a:solidFill>
                    <a:srgbClr val="000000"/>
                  </a:solidFill>
                </a:uFill>
                <a:latin typeface="Avenir Heavy"/>
                <a:ea typeface="Avenir Heavy"/>
                <a:cs typeface="Avenir Heavy"/>
                <a:sym typeface="Avenir Heavy"/>
              </a:defRPr>
            </a:lvl1pPr>
          </a:lstStyle>
          <a:p>
            <a:pPr/>
            <a:r>
              <a:t>Trained &amp; Certified UCPath Center employees on social media best practices</a:t>
            </a:r>
          </a:p>
        </p:txBody>
      </p:sp>
      <p:grpSp>
        <p:nvGrpSpPr>
          <p:cNvPr id="715" name="Group"/>
          <p:cNvGrpSpPr/>
          <p:nvPr/>
        </p:nvGrpSpPr>
        <p:grpSpPr>
          <a:xfrm>
            <a:off x="613701" y="7683703"/>
            <a:ext cx="11400333" cy="4722869"/>
            <a:chOff x="0" y="0"/>
            <a:chExt cx="11400332" cy="4722868"/>
          </a:xfrm>
        </p:grpSpPr>
        <p:pic>
          <p:nvPicPr>
            <p:cNvPr id="712" name="Social Media Certification Presentation_FINAL_2.jpg" descr="Social Media Certification Presentation_FINAL_2.jpg"/>
            <p:cNvPicPr>
              <a:picLocks noChangeAspect="1"/>
            </p:cNvPicPr>
            <p:nvPr/>
          </p:nvPicPr>
          <p:blipFill>
            <a:blip r:embed="rId8">
              <a:extLst/>
            </a:blip>
            <a:stretch>
              <a:fillRect/>
            </a:stretch>
          </p:blipFill>
          <p:spPr>
            <a:xfrm>
              <a:off x="4043864" y="341271"/>
              <a:ext cx="7356469" cy="4138017"/>
            </a:xfrm>
            <a:prstGeom prst="rect">
              <a:avLst/>
            </a:prstGeom>
            <a:ln w="38100" cap="flat">
              <a:solidFill>
                <a:srgbClr val="D6D6D6"/>
              </a:solidFill>
              <a:prstDash val="solid"/>
              <a:miter lim="400000"/>
            </a:ln>
            <a:effectLst/>
          </p:spPr>
        </p:pic>
        <p:pic>
          <p:nvPicPr>
            <p:cNvPr id="713" name="Social Media Certification Presentation_FINAL_3.jpg" descr="Social Media Certification Presentation_FINAL_3.jpg"/>
            <p:cNvPicPr>
              <a:picLocks noChangeAspect="1"/>
            </p:cNvPicPr>
            <p:nvPr/>
          </p:nvPicPr>
          <p:blipFill>
            <a:blip r:embed="rId9">
              <a:extLst/>
            </a:blip>
            <a:stretch>
              <a:fillRect/>
            </a:stretch>
          </p:blipFill>
          <p:spPr>
            <a:xfrm>
              <a:off x="575724" y="2563865"/>
              <a:ext cx="3838226" cy="2159004"/>
            </a:xfrm>
            <a:prstGeom prst="rect">
              <a:avLst/>
            </a:prstGeom>
            <a:ln w="38100" cap="flat">
              <a:solidFill>
                <a:srgbClr val="D6D6D6"/>
              </a:solidFill>
              <a:prstDash val="solid"/>
              <a:miter lim="400000"/>
            </a:ln>
            <a:effectLst/>
          </p:spPr>
        </p:pic>
        <p:pic>
          <p:nvPicPr>
            <p:cNvPr id="714" name="Social Media Certification Presentation_FINAL.jpg" descr="Social Media Certification Presentation_FINAL.jpg"/>
            <p:cNvPicPr>
              <a:picLocks noChangeAspect="1"/>
            </p:cNvPicPr>
            <p:nvPr/>
          </p:nvPicPr>
          <p:blipFill>
            <a:blip r:embed="rId10">
              <a:extLst/>
            </a:blip>
            <a:stretch>
              <a:fillRect/>
            </a:stretch>
          </p:blipFill>
          <p:spPr>
            <a:xfrm>
              <a:off x="0" y="0"/>
              <a:ext cx="4684875" cy="2635245"/>
            </a:xfrm>
            <a:prstGeom prst="rect">
              <a:avLst/>
            </a:prstGeom>
            <a:ln w="38100" cap="flat">
              <a:solidFill>
                <a:srgbClr val="D6D6D6"/>
              </a:solidFill>
              <a:prstDash val="solid"/>
              <a:miter lim="400000"/>
            </a:ln>
            <a:effectLst/>
          </p:spPr>
        </p:pic>
      </p:grpSp>
      <p:sp>
        <p:nvSpPr>
          <p:cNvPr id="716" name="Slide Number"/>
          <p:cNvSpPr txBox="1"/>
          <p:nvPr>
            <p:ph type="sldNum" sz="quarter" idx="4294967295"/>
          </p:nvPr>
        </p:nvSpPr>
        <p:spPr>
          <a:xfrm>
            <a:off x="23751220" y="13055600"/>
            <a:ext cx="42323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u" isContent="1" isInverted="0"/>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21" name="Group"/>
          <p:cNvGrpSpPr/>
          <p:nvPr/>
        </p:nvGrpSpPr>
        <p:grpSpPr>
          <a:xfrm>
            <a:off x="15253821" y="2125948"/>
            <a:ext cx="8120719" cy="7575411"/>
            <a:chOff x="0" y="0"/>
            <a:chExt cx="8120717" cy="7575410"/>
          </a:xfrm>
        </p:grpSpPr>
        <p:pic>
          <p:nvPicPr>
            <p:cNvPr id="718" name="UCPC_2019_ads-social.jpg" descr="UCPC_2019_ads-social.jpg"/>
            <p:cNvPicPr>
              <a:picLocks noChangeAspect="1"/>
            </p:cNvPicPr>
            <p:nvPr/>
          </p:nvPicPr>
          <p:blipFill>
            <a:blip r:embed="rId2">
              <a:extLst/>
            </a:blip>
            <a:stretch>
              <a:fillRect/>
            </a:stretch>
          </p:blipFill>
          <p:spPr>
            <a:xfrm>
              <a:off x="545304" y="0"/>
              <a:ext cx="7575413" cy="7575411"/>
            </a:xfrm>
            <a:prstGeom prst="rect">
              <a:avLst/>
            </a:prstGeom>
            <a:ln w="12700" cap="flat">
              <a:noFill/>
              <a:miter lim="400000"/>
            </a:ln>
            <a:effectLst/>
          </p:spPr>
        </p:pic>
        <p:pic>
          <p:nvPicPr>
            <p:cNvPr id="719" name="UCPC_digital_ads_600x600.jpg" descr="UCPC_digital_ads_600x600.jpg"/>
            <p:cNvPicPr>
              <a:picLocks noChangeAspect="1"/>
            </p:cNvPicPr>
            <p:nvPr/>
          </p:nvPicPr>
          <p:blipFill>
            <a:blip r:embed="rId3">
              <a:extLst/>
            </a:blip>
            <a:stretch>
              <a:fillRect/>
            </a:stretch>
          </p:blipFill>
          <p:spPr>
            <a:xfrm>
              <a:off x="5212078" y="3991947"/>
              <a:ext cx="2880368" cy="2880368"/>
            </a:xfrm>
            <a:prstGeom prst="rect">
              <a:avLst/>
            </a:prstGeom>
            <a:ln w="12700" cap="flat">
              <a:noFill/>
              <a:miter lim="400000"/>
            </a:ln>
            <a:effectLst/>
          </p:spPr>
        </p:pic>
        <p:pic>
          <p:nvPicPr>
            <p:cNvPr id="720" name="pandora-mockup.png" descr="pandora-mockup.png"/>
            <p:cNvPicPr>
              <a:picLocks noChangeAspect="1"/>
            </p:cNvPicPr>
            <p:nvPr/>
          </p:nvPicPr>
          <p:blipFill>
            <a:blip r:embed="rId4">
              <a:extLst/>
            </a:blip>
            <a:stretch>
              <a:fillRect/>
            </a:stretch>
          </p:blipFill>
          <p:spPr>
            <a:xfrm>
              <a:off x="-1" y="2559318"/>
              <a:ext cx="2880368" cy="4547947"/>
            </a:xfrm>
            <a:prstGeom prst="rect">
              <a:avLst/>
            </a:prstGeom>
            <a:ln w="12700" cap="flat">
              <a:noFill/>
              <a:miter lim="400000"/>
            </a:ln>
            <a:effectLst/>
          </p:spPr>
        </p:pic>
      </p:grpSp>
      <p:sp>
        <p:nvSpPr>
          <p:cNvPr id="722" name="Slide Number"/>
          <p:cNvSpPr txBox="1"/>
          <p:nvPr>
            <p:ph type="sldNum" sz="quarter" idx="4294967295"/>
          </p:nvPr>
        </p:nvSpPr>
        <p:spPr>
          <a:xfrm>
            <a:off x="23735244" y="13055600"/>
            <a:ext cx="439206"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3" name="CONTENT…"/>
          <p:cNvSpPr txBox="1"/>
          <p:nvPr/>
        </p:nvSpPr>
        <p:spPr>
          <a:xfrm>
            <a:off x="12217651" y="470693"/>
            <a:ext cx="9562308"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120000"/>
              </a:lnSpc>
              <a:spcBef>
                <a:spcPts val="1800"/>
              </a:spcBef>
              <a:defRPr sz="4400">
                <a:uFill>
                  <a:solidFill>
                    <a:srgbClr val="000000"/>
                  </a:solidFill>
                </a:uFill>
                <a:latin typeface="Avenir Heavy"/>
                <a:ea typeface="Avenir Heavy"/>
                <a:cs typeface="Avenir Heavy"/>
                <a:sym typeface="Avenir Heavy"/>
              </a:defRPr>
            </a:pPr>
            <a:r>
              <a:rPr>
                <a:latin typeface="Avenir Book"/>
                <a:ea typeface="Avenir Book"/>
                <a:cs typeface="Avenir Book"/>
                <a:sym typeface="Avenir Book"/>
              </a:rPr>
              <a:t>What We Did -</a:t>
            </a:r>
            <a:r>
              <a:t> Advertising</a:t>
            </a:r>
          </a:p>
        </p:txBody>
      </p:sp>
      <p:sp>
        <p:nvSpPr>
          <p:cNvPr id="724" name="Designed engaging billboards and bus advertisements for distribution around Southern California"/>
          <p:cNvSpPr txBox="1"/>
          <p:nvPr/>
        </p:nvSpPr>
        <p:spPr>
          <a:xfrm>
            <a:off x="1001232" y="7788812"/>
            <a:ext cx="11704398"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800"/>
              </a:spcBef>
              <a:defRPr sz="3200">
                <a:uFill>
                  <a:solidFill>
                    <a:srgbClr val="000000"/>
                  </a:solidFill>
                </a:uFill>
                <a:latin typeface="Avenir Heavy"/>
                <a:ea typeface="Avenir Heavy"/>
                <a:cs typeface="Avenir Heavy"/>
                <a:sym typeface="Avenir Heavy"/>
              </a:defRPr>
            </a:lvl1pPr>
          </a:lstStyle>
          <a:p>
            <a:pPr/>
            <a:r>
              <a:t>Designed engaging billboards and bus advertisements for distribution around Southern California</a:t>
            </a:r>
          </a:p>
        </p:txBody>
      </p:sp>
      <p:sp>
        <p:nvSpPr>
          <p:cNvPr id="725" name="Executed a targeted digital media buy advertising campaign across social media, Google, display banner ads and Pandora digital radio"/>
          <p:cNvSpPr txBox="1"/>
          <p:nvPr/>
        </p:nvSpPr>
        <p:spPr>
          <a:xfrm>
            <a:off x="15741259" y="10076604"/>
            <a:ext cx="7633277" cy="233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800"/>
              </a:spcBef>
              <a:defRPr sz="3200">
                <a:uFill>
                  <a:solidFill>
                    <a:srgbClr val="000000"/>
                  </a:solidFill>
                </a:uFill>
                <a:latin typeface="Avenir Heavy"/>
                <a:ea typeface="Avenir Heavy"/>
                <a:cs typeface="Avenir Heavy"/>
                <a:sym typeface="Avenir Heavy"/>
              </a:defRPr>
            </a:lvl1pPr>
          </a:lstStyle>
          <a:p>
            <a:pPr/>
            <a:r>
              <a:t>Executed a targeted digital media buy advertising campaign across social media, Google, display banner ads and Pandora digital radio</a:t>
            </a:r>
          </a:p>
        </p:txBody>
      </p:sp>
      <p:grpSp>
        <p:nvGrpSpPr>
          <p:cNvPr id="728" name="Group"/>
          <p:cNvGrpSpPr/>
          <p:nvPr/>
        </p:nvGrpSpPr>
        <p:grpSpPr>
          <a:xfrm>
            <a:off x="1001232" y="1873263"/>
            <a:ext cx="12824634" cy="5642696"/>
            <a:chOff x="0" y="0"/>
            <a:chExt cx="12824633" cy="5642694"/>
          </a:xfrm>
        </p:grpSpPr>
        <p:pic>
          <p:nvPicPr>
            <p:cNvPr id="726" name="LAX-007021-B_Campaign_UniversityofCaliforniaPathCenter_2018-05-03_125653544.jpg" descr="LAX-007021-B_Campaign_UniversityofCaliforniaPathCenter_2018-05-03_125653544.jpg"/>
            <p:cNvPicPr>
              <a:picLocks noChangeAspect="1"/>
            </p:cNvPicPr>
            <p:nvPr/>
          </p:nvPicPr>
          <p:blipFill>
            <a:blip r:embed="rId5">
              <a:extLst/>
            </a:blip>
            <a:srcRect l="14920" t="4728" r="4727" b="4727"/>
            <a:stretch>
              <a:fillRect/>
            </a:stretch>
          </p:blipFill>
          <p:spPr>
            <a:xfrm>
              <a:off x="6462631" y="863402"/>
              <a:ext cx="6362003" cy="4779293"/>
            </a:xfrm>
            <a:prstGeom prst="rect">
              <a:avLst/>
            </a:prstGeom>
            <a:ln w="12700" cap="flat">
              <a:noFill/>
              <a:miter lim="400000"/>
            </a:ln>
            <a:effectLst/>
          </p:spPr>
        </p:pic>
        <p:pic>
          <p:nvPicPr>
            <p:cNvPr id="727" name="LAX-006018-B_Campaign_UniversityofCaliforniaPathCenter_2018-09-18_111610480.jpg" descr="LAX-006018-B_Campaign_UniversityofCaliforniaPathCenter_2018-09-18_111610480.jpg"/>
            <p:cNvPicPr>
              <a:picLocks noChangeAspect="1"/>
            </p:cNvPicPr>
            <p:nvPr/>
          </p:nvPicPr>
          <p:blipFill>
            <a:blip r:embed="rId6">
              <a:extLst/>
            </a:blip>
            <a:srcRect l="11426" t="0" r="6492" b="0"/>
            <a:stretch>
              <a:fillRect/>
            </a:stretch>
          </p:blipFill>
          <p:spPr>
            <a:xfrm>
              <a:off x="0" y="0"/>
              <a:ext cx="6706884" cy="5447501"/>
            </a:xfrm>
            <a:prstGeom prst="rect">
              <a:avLst/>
            </a:prstGeom>
            <a:ln w="76200" cap="flat">
              <a:solidFill>
                <a:srgbClr val="FFFFFF"/>
              </a:solidFill>
              <a:prstDash val="solid"/>
              <a:miter lim="400000"/>
            </a:ln>
            <a:effectLst/>
          </p:spPr>
        </p:pic>
      </p:grpSp>
      <p:grpSp>
        <p:nvGrpSpPr>
          <p:cNvPr id="731" name="Group"/>
          <p:cNvGrpSpPr/>
          <p:nvPr/>
        </p:nvGrpSpPr>
        <p:grpSpPr>
          <a:xfrm>
            <a:off x="1413172" y="9461416"/>
            <a:ext cx="12000752" cy="2366572"/>
            <a:chOff x="-1" y="0"/>
            <a:chExt cx="12000750" cy="2366570"/>
          </a:xfrm>
        </p:grpSpPr>
        <p:pic>
          <p:nvPicPr>
            <p:cNvPr id="729" name="KFRGFM_1200x630_FB_OG.png" descr="KFRGFM_1200x630_FB_OG.png"/>
            <p:cNvPicPr>
              <a:picLocks noChangeAspect="1"/>
            </p:cNvPicPr>
            <p:nvPr/>
          </p:nvPicPr>
          <p:blipFill>
            <a:blip r:embed="rId7">
              <a:extLst/>
            </a:blip>
            <a:stretch>
              <a:fillRect/>
            </a:stretch>
          </p:blipFill>
          <p:spPr>
            <a:xfrm>
              <a:off x="7493002" y="-1"/>
              <a:ext cx="4507748" cy="2366572"/>
            </a:xfrm>
            <a:prstGeom prst="rect">
              <a:avLst/>
            </a:prstGeom>
            <a:ln w="12700" cap="flat">
              <a:noFill/>
              <a:miter lim="400000"/>
            </a:ln>
            <a:effectLst/>
          </p:spPr>
        </p:pic>
        <p:pic>
          <p:nvPicPr>
            <p:cNvPr id="730" name="KVCR_logo.png" descr="KVCR_logo.png"/>
            <p:cNvPicPr>
              <a:picLocks noChangeAspect="1"/>
            </p:cNvPicPr>
            <p:nvPr/>
          </p:nvPicPr>
          <p:blipFill>
            <a:blip r:embed="rId8">
              <a:extLst/>
            </a:blip>
            <a:stretch>
              <a:fillRect/>
            </a:stretch>
          </p:blipFill>
          <p:spPr>
            <a:xfrm>
              <a:off x="-2" y="319682"/>
              <a:ext cx="7416806" cy="1727205"/>
            </a:xfrm>
            <a:prstGeom prst="rect">
              <a:avLst/>
            </a:prstGeom>
            <a:ln w="12700" cap="flat">
              <a:noFill/>
              <a:miter lim="400000"/>
            </a:ln>
            <a:effectLst/>
          </p:spPr>
        </p:pic>
      </p:grpSp>
      <p:sp>
        <p:nvSpPr>
          <p:cNvPr id="732" name="Advised and consulted on radio advertising scripts, recording and production"/>
          <p:cNvSpPr txBox="1"/>
          <p:nvPr/>
        </p:nvSpPr>
        <p:spPr>
          <a:xfrm>
            <a:off x="343044" y="11846207"/>
            <a:ext cx="14791854"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800"/>
              </a:spcBef>
              <a:defRPr sz="3100">
                <a:uFill>
                  <a:solidFill>
                    <a:srgbClr val="000000"/>
                  </a:solidFill>
                </a:uFill>
                <a:latin typeface="Avenir Heavy"/>
                <a:ea typeface="Avenir Heavy"/>
                <a:cs typeface="Avenir Heavy"/>
                <a:sym typeface="Avenir Heavy"/>
              </a:defRPr>
            </a:lvl1pPr>
          </a:lstStyle>
          <a:p>
            <a:pPr/>
            <a:r>
              <a:t>Advised and consulted on radio advertising scripts, recording and production</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isContent="1" isInverted="0"/>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36" name="Group"/>
          <p:cNvGrpSpPr/>
          <p:nvPr/>
        </p:nvGrpSpPr>
        <p:grpSpPr>
          <a:xfrm>
            <a:off x="7528085" y="7467353"/>
            <a:ext cx="5312499" cy="4101131"/>
            <a:chOff x="-1" y="0"/>
            <a:chExt cx="5312498" cy="4101129"/>
          </a:xfrm>
        </p:grpSpPr>
        <p:pic>
          <p:nvPicPr>
            <p:cNvPr id="734" name="view-book-mockup.jpg" descr="view-book-mockup.jpg"/>
            <p:cNvPicPr>
              <a:picLocks noChangeAspect="1"/>
            </p:cNvPicPr>
            <p:nvPr/>
          </p:nvPicPr>
          <p:blipFill>
            <a:blip r:embed="rId2">
              <a:extLst/>
            </a:blip>
            <a:stretch>
              <a:fillRect/>
            </a:stretch>
          </p:blipFill>
          <p:spPr>
            <a:xfrm>
              <a:off x="994493" y="449608"/>
              <a:ext cx="4318004" cy="3201911"/>
            </a:xfrm>
            <a:prstGeom prst="rect">
              <a:avLst/>
            </a:prstGeom>
            <a:ln w="12700" cap="flat">
              <a:noFill/>
              <a:miter lim="400000"/>
            </a:ln>
            <a:effectLst/>
          </p:spPr>
        </p:pic>
        <p:pic>
          <p:nvPicPr>
            <p:cNvPr id="735" name="poster-mockup.png" descr="poster-mockup.png"/>
            <p:cNvPicPr>
              <a:picLocks noChangeAspect="1"/>
            </p:cNvPicPr>
            <p:nvPr/>
          </p:nvPicPr>
          <p:blipFill>
            <a:blip r:embed="rId3">
              <a:extLst/>
            </a:blip>
            <a:stretch>
              <a:fillRect/>
            </a:stretch>
          </p:blipFill>
          <p:spPr>
            <a:xfrm>
              <a:off x="-2" y="-1"/>
              <a:ext cx="1980262" cy="4101130"/>
            </a:xfrm>
            <a:prstGeom prst="rect">
              <a:avLst/>
            </a:prstGeom>
            <a:ln w="12700" cap="flat">
              <a:noFill/>
              <a:miter lim="400000"/>
            </a:ln>
            <a:effectLst/>
          </p:spPr>
        </p:pic>
      </p:grpSp>
      <p:sp>
        <p:nvSpPr>
          <p:cNvPr id="737" name="CONTENT…"/>
          <p:cNvSpPr txBox="1"/>
          <p:nvPr/>
        </p:nvSpPr>
        <p:spPr>
          <a:xfrm>
            <a:off x="14275049" y="221758"/>
            <a:ext cx="9562309"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120000"/>
              </a:lnSpc>
              <a:spcBef>
                <a:spcPts val="1800"/>
              </a:spcBef>
              <a:defRPr sz="4400">
                <a:uFill>
                  <a:solidFill>
                    <a:srgbClr val="000000"/>
                  </a:solidFill>
                </a:uFill>
                <a:latin typeface="Avenir Heavy"/>
                <a:ea typeface="Avenir Heavy"/>
                <a:cs typeface="Avenir Heavy"/>
                <a:sym typeface="Avenir Heavy"/>
              </a:defRPr>
            </a:pPr>
            <a:r>
              <a:rPr>
                <a:latin typeface="Avenir Book"/>
                <a:ea typeface="Avenir Book"/>
                <a:cs typeface="Avenir Book"/>
                <a:sym typeface="Avenir Book"/>
              </a:rPr>
              <a:t>What We Did - </a:t>
            </a:r>
            <a:r>
              <a:t>Content</a:t>
            </a:r>
          </a:p>
        </p:txBody>
      </p:sp>
      <p:pic>
        <p:nvPicPr>
          <p:cNvPr id="738" name="UCPC_2019_content-email.jpg" descr="UCPC_2019_content-email.jpg"/>
          <p:cNvPicPr>
            <a:picLocks noChangeAspect="1"/>
          </p:cNvPicPr>
          <p:nvPr/>
        </p:nvPicPr>
        <p:blipFill>
          <a:blip r:embed="rId4">
            <a:extLst/>
          </a:blip>
          <a:stretch>
            <a:fillRect/>
          </a:stretch>
        </p:blipFill>
        <p:spPr>
          <a:xfrm>
            <a:off x="18759315" y="1273645"/>
            <a:ext cx="4318004" cy="4314407"/>
          </a:xfrm>
          <a:prstGeom prst="rect">
            <a:avLst/>
          </a:prstGeom>
          <a:ln w="12700">
            <a:miter lim="400000"/>
          </a:ln>
        </p:spPr>
      </p:pic>
      <p:pic>
        <p:nvPicPr>
          <p:cNvPr id="739" name="UCPC_2019_content-social.jpg" descr="UCPC_2019_content-social.jpg"/>
          <p:cNvPicPr>
            <a:picLocks noChangeAspect="1"/>
          </p:cNvPicPr>
          <p:nvPr/>
        </p:nvPicPr>
        <p:blipFill>
          <a:blip r:embed="rId5">
            <a:extLst/>
          </a:blip>
          <a:stretch>
            <a:fillRect/>
          </a:stretch>
        </p:blipFill>
        <p:spPr>
          <a:xfrm>
            <a:off x="13621796" y="1283451"/>
            <a:ext cx="4318004" cy="4314407"/>
          </a:xfrm>
          <a:prstGeom prst="rect">
            <a:avLst/>
          </a:prstGeom>
          <a:ln w="12700">
            <a:miter lim="400000"/>
          </a:ln>
        </p:spPr>
      </p:pic>
      <p:pic>
        <p:nvPicPr>
          <p:cNvPr id="740" name="UCPC_2019_content-video.jpg" descr="UCPC_2019_content-video.jpg"/>
          <p:cNvPicPr>
            <a:picLocks noChangeAspect="1"/>
          </p:cNvPicPr>
          <p:nvPr/>
        </p:nvPicPr>
        <p:blipFill>
          <a:blip r:embed="rId6">
            <a:extLst/>
          </a:blip>
          <a:stretch>
            <a:fillRect/>
          </a:stretch>
        </p:blipFill>
        <p:spPr>
          <a:xfrm>
            <a:off x="8159542" y="1225740"/>
            <a:ext cx="4318003" cy="4318002"/>
          </a:xfrm>
          <a:prstGeom prst="rect">
            <a:avLst/>
          </a:prstGeom>
          <a:ln w="12700">
            <a:miter lim="400000"/>
          </a:ln>
        </p:spPr>
      </p:pic>
      <p:pic>
        <p:nvPicPr>
          <p:cNvPr id="741" name="UCPC_2019_content-viewbook.jpg" descr="UCPC_2019_content-viewbook.jpg"/>
          <p:cNvPicPr>
            <a:picLocks noChangeAspect="1"/>
          </p:cNvPicPr>
          <p:nvPr/>
        </p:nvPicPr>
        <p:blipFill>
          <a:blip r:embed="rId7">
            <a:extLst/>
          </a:blip>
          <a:stretch>
            <a:fillRect/>
          </a:stretch>
        </p:blipFill>
        <p:spPr>
          <a:xfrm>
            <a:off x="1515628" y="7799592"/>
            <a:ext cx="4318005" cy="4321603"/>
          </a:xfrm>
          <a:prstGeom prst="rect">
            <a:avLst/>
          </a:prstGeom>
          <a:ln w="12700">
            <a:miter lim="400000"/>
          </a:ln>
        </p:spPr>
      </p:pic>
      <p:grpSp>
        <p:nvGrpSpPr>
          <p:cNvPr id="744" name="Group"/>
          <p:cNvGrpSpPr/>
          <p:nvPr/>
        </p:nvGrpSpPr>
        <p:grpSpPr>
          <a:xfrm>
            <a:off x="962635" y="1225738"/>
            <a:ext cx="6092949" cy="4314412"/>
            <a:chOff x="0" y="0"/>
            <a:chExt cx="6092948" cy="4314411"/>
          </a:xfrm>
        </p:grpSpPr>
        <p:pic>
          <p:nvPicPr>
            <p:cNvPr id="742" name="UCPC_2019_content-blog.jpg" descr="UCPC_2019_content-blog.jpg"/>
            <p:cNvPicPr>
              <a:picLocks noChangeAspect="1"/>
            </p:cNvPicPr>
            <p:nvPr/>
          </p:nvPicPr>
          <p:blipFill>
            <a:blip r:embed="rId8">
              <a:extLst/>
            </a:blip>
            <a:stretch>
              <a:fillRect/>
            </a:stretch>
          </p:blipFill>
          <p:spPr>
            <a:xfrm>
              <a:off x="0" y="-1"/>
              <a:ext cx="4318003" cy="4314412"/>
            </a:xfrm>
            <a:prstGeom prst="rect">
              <a:avLst/>
            </a:prstGeom>
            <a:ln w="12700" cap="flat">
              <a:noFill/>
              <a:miter lim="400000"/>
            </a:ln>
            <a:effectLst/>
          </p:spPr>
        </p:pic>
        <p:pic>
          <p:nvPicPr>
            <p:cNvPr id="743" name="UCPC_2019_ebook-mockup-cover-1.jpg" descr="UCPC_2019_ebook-mockup-cover-1.jpg"/>
            <p:cNvPicPr>
              <a:picLocks noChangeAspect="1"/>
            </p:cNvPicPr>
            <p:nvPr/>
          </p:nvPicPr>
          <p:blipFill>
            <a:blip r:embed="rId9">
              <a:extLst/>
            </a:blip>
            <a:stretch>
              <a:fillRect/>
            </a:stretch>
          </p:blipFill>
          <p:spPr>
            <a:xfrm>
              <a:off x="3406756" y="584091"/>
              <a:ext cx="2686193" cy="3511364"/>
            </a:xfrm>
            <a:prstGeom prst="rect">
              <a:avLst/>
            </a:prstGeom>
            <a:ln w="12700" cap="flat">
              <a:noFill/>
              <a:miter lim="400000"/>
            </a:ln>
            <a:effectLst/>
          </p:spPr>
        </p:pic>
      </p:grpSp>
      <p:sp>
        <p:nvSpPr>
          <p:cNvPr id="745" name="Produced more than 27 videos highlighting the benefits of working at the UCPath Center and living in the Southern California region"/>
          <p:cNvSpPr txBox="1"/>
          <p:nvPr/>
        </p:nvSpPr>
        <p:spPr>
          <a:xfrm>
            <a:off x="7753132" y="4945326"/>
            <a:ext cx="5130820"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800"/>
              </a:spcBef>
              <a:defRPr sz="2800">
                <a:uFill>
                  <a:solidFill>
                    <a:srgbClr val="000000"/>
                  </a:solidFill>
                </a:uFill>
                <a:latin typeface="Avenir Heavy"/>
                <a:ea typeface="Avenir Heavy"/>
                <a:cs typeface="Avenir Heavy"/>
                <a:sym typeface="Avenir Heavy"/>
              </a:defRPr>
            </a:lvl1pPr>
          </a:lstStyle>
          <a:p>
            <a:pPr/>
            <a:r>
              <a:t>Produced more than 27 videos about the benefits of working at the UCPath Center and living in the Southern California region</a:t>
            </a:r>
          </a:p>
        </p:txBody>
      </p:sp>
      <p:sp>
        <p:nvSpPr>
          <p:cNvPr id="746" name="Published more than 45 articles and a 13-page eBook providing candidates insights on why they should work at the UCPath Center"/>
          <p:cNvSpPr txBox="1"/>
          <p:nvPr/>
        </p:nvSpPr>
        <p:spPr>
          <a:xfrm>
            <a:off x="1150883" y="4945327"/>
            <a:ext cx="5510365"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800"/>
              </a:spcBef>
              <a:defRPr sz="2800">
                <a:uFill>
                  <a:solidFill>
                    <a:srgbClr val="000000"/>
                  </a:solidFill>
                </a:uFill>
                <a:latin typeface="Avenir Heavy"/>
                <a:ea typeface="Avenir Heavy"/>
                <a:cs typeface="Avenir Heavy"/>
                <a:sym typeface="Avenir Heavy"/>
              </a:defRPr>
            </a:lvl1pPr>
          </a:lstStyle>
          <a:p>
            <a:pPr/>
            <a:r>
              <a:t>Published more than 45 articles and a 13-page eBook providing candidates insights on why they should work at the UCPath Center</a:t>
            </a:r>
          </a:p>
        </p:txBody>
      </p:sp>
      <p:sp>
        <p:nvSpPr>
          <p:cNvPr id="747" name="Sent approximately 2,800 targeted emails to interested job candidates"/>
          <p:cNvSpPr txBox="1"/>
          <p:nvPr/>
        </p:nvSpPr>
        <p:spPr>
          <a:xfrm>
            <a:off x="19109455" y="5357973"/>
            <a:ext cx="4727903"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800"/>
              </a:spcBef>
              <a:defRPr sz="2800">
                <a:uFill>
                  <a:solidFill>
                    <a:srgbClr val="000000"/>
                  </a:solidFill>
                </a:uFill>
                <a:latin typeface="Avenir Heavy"/>
                <a:ea typeface="Avenir Heavy"/>
                <a:cs typeface="Avenir Heavy"/>
                <a:sym typeface="Avenir Heavy"/>
              </a:defRPr>
            </a:lvl1pPr>
          </a:lstStyle>
          <a:p>
            <a:pPr/>
            <a:r>
              <a:t>Sent approximately 2,800 targeted emails to interested job candidates</a:t>
            </a:r>
          </a:p>
        </p:txBody>
      </p:sp>
      <p:sp>
        <p:nvSpPr>
          <p:cNvPr id="748" name="Published more than 700 posts on all UCPath Center social media outlets"/>
          <p:cNvSpPr txBox="1"/>
          <p:nvPr/>
        </p:nvSpPr>
        <p:spPr>
          <a:xfrm>
            <a:off x="13711420" y="5191531"/>
            <a:ext cx="4562117"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800"/>
              </a:spcBef>
              <a:defRPr sz="2800">
                <a:uFill>
                  <a:solidFill>
                    <a:srgbClr val="000000"/>
                  </a:solidFill>
                </a:uFill>
                <a:latin typeface="Avenir Heavy"/>
                <a:ea typeface="Avenir Heavy"/>
                <a:cs typeface="Avenir Heavy"/>
                <a:sym typeface="Avenir Heavy"/>
              </a:defRPr>
            </a:lvl1pPr>
          </a:lstStyle>
          <a:p>
            <a:pPr/>
            <a:r>
              <a:t>Published more than 700 posts on all UCPath Center social media outlets</a:t>
            </a:r>
          </a:p>
        </p:txBody>
      </p:sp>
      <p:sp>
        <p:nvSpPr>
          <p:cNvPr id="749" name="Created a digital “viewbook” for internal UCPath Center and UC communications"/>
          <p:cNvSpPr txBox="1"/>
          <p:nvPr/>
        </p:nvSpPr>
        <p:spPr>
          <a:xfrm>
            <a:off x="1515629" y="11513925"/>
            <a:ext cx="4900937"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800"/>
              </a:spcBef>
              <a:defRPr sz="2800">
                <a:uFill>
                  <a:solidFill>
                    <a:srgbClr val="000000"/>
                  </a:solidFill>
                </a:uFill>
                <a:latin typeface="Avenir Heavy"/>
                <a:ea typeface="Avenir Heavy"/>
                <a:cs typeface="Avenir Heavy"/>
                <a:sym typeface="Avenir Heavy"/>
              </a:defRPr>
            </a:lvl1pPr>
          </a:lstStyle>
          <a:p>
            <a:pPr/>
            <a:r>
              <a:t>Created a digital “view book” for internal UCPath Center and UC communications</a:t>
            </a:r>
          </a:p>
        </p:txBody>
      </p:sp>
      <p:sp>
        <p:nvSpPr>
          <p:cNvPr id="750" name="Designed the “A Look Inside the UCPath Center” book and posters for UC-systemwide distribution"/>
          <p:cNvSpPr txBox="1"/>
          <p:nvPr/>
        </p:nvSpPr>
        <p:spPr>
          <a:xfrm>
            <a:off x="7618924" y="11513925"/>
            <a:ext cx="5655643"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800"/>
              </a:spcBef>
              <a:defRPr sz="2800">
                <a:uFill>
                  <a:solidFill>
                    <a:srgbClr val="000000"/>
                  </a:solidFill>
                </a:uFill>
                <a:latin typeface="Avenir Heavy"/>
                <a:ea typeface="Avenir Heavy"/>
                <a:cs typeface="Avenir Heavy"/>
                <a:sym typeface="Avenir Heavy"/>
              </a:defRPr>
            </a:lvl1pPr>
          </a:lstStyle>
          <a:p>
            <a:pPr/>
            <a:r>
              <a:t>Designed the “A Look Inside the UCPath Center” book and posters for UC-systemwide distribution</a:t>
            </a:r>
          </a:p>
        </p:txBody>
      </p:sp>
      <p:sp>
        <p:nvSpPr>
          <p:cNvPr id="751" name="Shot and edited customer, original high-resolution branded photography of the UCPath Center offices and staff"/>
          <p:cNvSpPr txBox="1"/>
          <p:nvPr/>
        </p:nvSpPr>
        <p:spPr>
          <a:xfrm>
            <a:off x="14898414" y="11799068"/>
            <a:ext cx="6458491"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800"/>
              </a:spcBef>
              <a:defRPr sz="2800">
                <a:uFill>
                  <a:solidFill>
                    <a:srgbClr val="000000"/>
                  </a:solidFill>
                </a:uFill>
                <a:latin typeface="Avenir Heavy"/>
                <a:ea typeface="Avenir Heavy"/>
                <a:cs typeface="Avenir Heavy"/>
                <a:sym typeface="Avenir Heavy"/>
              </a:defRPr>
            </a:lvl1pPr>
          </a:lstStyle>
          <a:p>
            <a:pPr/>
            <a:r>
              <a:t>Shot and edited custom, original high-resolution branded photography of the UCPath Center offices and staff</a:t>
            </a:r>
          </a:p>
        </p:txBody>
      </p:sp>
      <p:grpSp>
        <p:nvGrpSpPr>
          <p:cNvPr id="754" name="Group"/>
          <p:cNvGrpSpPr/>
          <p:nvPr/>
        </p:nvGrpSpPr>
        <p:grpSpPr>
          <a:xfrm>
            <a:off x="14074910" y="7751308"/>
            <a:ext cx="9021809" cy="3495122"/>
            <a:chOff x="-1" y="0"/>
            <a:chExt cx="9021808" cy="3495121"/>
          </a:xfrm>
        </p:grpSpPr>
        <p:pic>
          <p:nvPicPr>
            <p:cNvPr id="752" name="IMG_8554.jpg" descr="IMG_8554.jpg"/>
            <p:cNvPicPr>
              <a:picLocks noChangeAspect="1"/>
            </p:cNvPicPr>
            <p:nvPr/>
          </p:nvPicPr>
          <p:blipFill>
            <a:blip r:embed="rId10">
              <a:extLst/>
            </a:blip>
            <a:stretch>
              <a:fillRect/>
            </a:stretch>
          </p:blipFill>
          <p:spPr>
            <a:xfrm>
              <a:off x="4198626" y="-1"/>
              <a:ext cx="4823182" cy="3213446"/>
            </a:xfrm>
            <a:prstGeom prst="rect">
              <a:avLst/>
            </a:prstGeom>
            <a:ln w="12700" cap="flat">
              <a:noFill/>
              <a:miter lim="400000"/>
            </a:ln>
            <a:effectLst/>
          </p:spPr>
        </p:pic>
        <p:pic>
          <p:nvPicPr>
            <p:cNvPr id="753" name="image16.jpeg" descr="image16.jpeg"/>
            <p:cNvPicPr>
              <a:picLocks noChangeAspect="1"/>
            </p:cNvPicPr>
            <p:nvPr/>
          </p:nvPicPr>
          <p:blipFill>
            <a:blip r:embed="rId11">
              <a:extLst/>
            </a:blip>
            <a:stretch>
              <a:fillRect/>
            </a:stretch>
          </p:blipFill>
          <p:spPr>
            <a:xfrm>
              <a:off x="-2" y="382261"/>
              <a:ext cx="4672209" cy="3112861"/>
            </a:xfrm>
            <a:prstGeom prst="rect">
              <a:avLst/>
            </a:prstGeom>
            <a:ln w="76200" cap="flat">
              <a:solidFill>
                <a:srgbClr val="FFFFFF"/>
              </a:solidFill>
              <a:prstDash val="solid"/>
              <a:miter lim="400000"/>
            </a:ln>
            <a:effectLst/>
          </p:spPr>
        </p:pic>
      </p:grpSp>
      <p:sp>
        <p:nvSpPr>
          <p:cNvPr id="755" name="Slide Number"/>
          <p:cNvSpPr txBox="1"/>
          <p:nvPr>
            <p:ph type="sldNum" sz="quarter" idx="4294967295"/>
          </p:nvPr>
        </p:nvSpPr>
        <p:spPr>
          <a:xfrm>
            <a:off x="23735245"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r" isContent="1" isInverted="0"/>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7" name="UCPC_2019_infographic_radio_speaker.png" descr="UCPC_2019_infographic_radio_speaker.png"/>
          <p:cNvPicPr>
            <a:picLocks noChangeAspect="1"/>
          </p:cNvPicPr>
          <p:nvPr/>
        </p:nvPicPr>
        <p:blipFill>
          <a:blip r:embed="rId2">
            <a:extLst/>
          </a:blip>
          <a:srcRect l="16804" t="19463" r="18836" b="19974"/>
          <a:stretch>
            <a:fillRect/>
          </a:stretch>
        </p:blipFill>
        <p:spPr>
          <a:xfrm>
            <a:off x="18541625" y="9919907"/>
            <a:ext cx="3269437" cy="3045764"/>
          </a:xfrm>
          <a:prstGeom prst="rect">
            <a:avLst/>
          </a:prstGeom>
          <a:ln w="12700">
            <a:miter lim="400000"/>
          </a:ln>
        </p:spPr>
      </p:pic>
      <p:sp>
        <p:nvSpPr>
          <p:cNvPr id="758" name="Rectangle 27"/>
          <p:cNvSpPr txBox="1"/>
          <p:nvPr/>
        </p:nvSpPr>
        <p:spPr>
          <a:xfrm>
            <a:off x="1171903" y="2161978"/>
            <a:ext cx="22040194" cy="9044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3600">
                <a:latin typeface="Avenir Book"/>
                <a:ea typeface="Avenir Book"/>
                <a:cs typeface="Avenir Book"/>
                <a:sym typeface="Avenir Book"/>
              </a:defRPr>
            </a:pPr>
            <a:r>
              <a:t>“Are you tired of the commute, looking to make a career change or want to make a difference in higher education?  The UCPath Center in Riverside is hiring and we want you to join our team. </a:t>
            </a:r>
          </a:p>
          <a:p>
            <a:pPr algn="l">
              <a:defRPr sz="3600">
                <a:latin typeface="Avenir Book"/>
                <a:ea typeface="Avenir Book"/>
                <a:cs typeface="Avenir Book"/>
                <a:sym typeface="Avenir Book"/>
              </a:defRPr>
            </a:pPr>
            <a:r>
              <a:t>At the UCPath Center, we’re providing payroll and human resources services for more than 200 thousand UC employees. If you have a passion for public service and making a difference, apply today to start your career at the University of California.  </a:t>
            </a:r>
          </a:p>
          <a:p>
            <a:pPr algn="l">
              <a:defRPr sz="3600">
                <a:latin typeface="Avenir Book"/>
                <a:ea typeface="Avenir Book"/>
                <a:cs typeface="Avenir Book"/>
                <a:sym typeface="Avenir Book"/>
              </a:defRPr>
            </a:pPr>
          </a:p>
          <a:p>
            <a:pPr algn="l">
              <a:defRPr sz="3600">
                <a:latin typeface="Avenir Book"/>
                <a:ea typeface="Avenir Book"/>
                <a:cs typeface="Avenir Book"/>
                <a:sym typeface="Avenir Book"/>
              </a:defRPr>
            </a:pPr>
            <a:r>
              <a:t>We are currently hiring qualified candidates in the areas of payroll, information technology, benefits, customer service, Human Resources and more! Named a Top Workplace award by Press Enterprise, the UCPath Center offers employees a full range of benefits and the opportunity to grow and succeed. Working at UC means being a part of a vibrant institution that’s making things better for individuals, for California, for the world. Visit UCPathJobs.org. That’s UCPathJobs.org.  Passionate people serve a greater good.</a:t>
            </a:r>
          </a:p>
          <a:p>
            <a:pPr algn="l">
              <a:defRPr sz="3600">
                <a:latin typeface="Avenir Book"/>
                <a:ea typeface="Avenir Book"/>
                <a:cs typeface="Avenir Book"/>
                <a:sym typeface="Avenir Book"/>
              </a:defRPr>
            </a:pPr>
          </a:p>
          <a:p>
            <a:pPr algn="l">
              <a:defRPr sz="3600">
                <a:latin typeface="Avenir Book"/>
                <a:ea typeface="Avenir Book"/>
                <a:cs typeface="Avenir Book"/>
                <a:sym typeface="Avenir Book"/>
              </a:defRPr>
            </a:pPr>
            <a:r>
              <a:t>That’s UC.” </a:t>
            </a:r>
          </a:p>
        </p:txBody>
      </p:sp>
      <p:pic>
        <p:nvPicPr>
          <p:cNvPr id="759" name="Picture 29" descr="Picture 29"/>
          <p:cNvPicPr>
            <a:picLocks noChangeAspect="1"/>
          </p:cNvPicPr>
          <p:nvPr/>
        </p:nvPicPr>
        <p:blipFill>
          <a:blip r:embed="rId3">
            <a:extLst/>
          </a:blip>
          <a:stretch>
            <a:fillRect/>
          </a:stretch>
        </p:blipFill>
        <p:spPr>
          <a:xfrm>
            <a:off x="11389862" y="10444513"/>
            <a:ext cx="5954110" cy="2239379"/>
          </a:xfrm>
          <a:prstGeom prst="rect">
            <a:avLst/>
          </a:prstGeom>
          <a:ln w="12700">
            <a:miter lim="400000"/>
          </a:ln>
        </p:spPr>
      </p:pic>
      <p:sp>
        <p:nvSpPr>
          <p:cNvPr id="760" name="Rectangle 1"/>
          <p:cNvSpPr txBox="1"/>
          <p:nvPr/>
        </p:nvSpPr>
        <p:spPr>
          <a:xfrm>
            <a:off x="14475172" y="678652"/>
            <a:ext cx="7595236" cy="955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latin typeface="Avenir Book"/>
                <a:ea typeface="Avenir Book"/>
                <a:cs typeface="Avenir Book"/>
                <a:sym typeface="Avenir Book"/>
              </a:defRPr>
            </a:pPr>
            <a:r>
              <a:t>What We Did – </a:t>
            </a:r>
            <a:r>
              <a:rPr>
                <a:latin typeface="Avenir Heavy"/>
                <a:ea typeface="Avenir Heavy"/>
                <a:cs typeface="Avenir Heavy"/>
                <a:sym typeface="Avenir Heavy"/>
              </a:rPr>
              <a:t>Radio Ads</a:t>
            </a:r>
          </a:p>
        </p:txBody>
      </p:sp>
      <p:sp>
        <p:nvSpPr>
          <p:cNvPr id="761" name="Slide Number"/>
          <p:cNvSpPr txBox="1"/>
          <p:nvPr>
            <p:ph type="sldNum" sz="quarter" idx="4294967295"/>
          </p:nvPr>
        </p:nvSpPr>
        <p:spPr>
          <a:xfrm>
            <a:off x="23735245"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Rectangle 27"/>
          <p:cNvSpPr txBox="1"/>
          <p:nvPr/>
        </p:nvSpPr>
        <p:spPr>
          <a:xfrm>
            <a:off x="1529253" y="3121572"/>
            <a:ext cx="22040194" cy="4968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a:latin typeface="Avenir Book"/>
                <a:ea typeface="Avenir Book"/>
                <a:cs typeface="Avenir Book"/>
                <a:sym typeface="Avenir Book"/>
              </a:defRPr>
            </a:pPr>
            <a:r>
              <a:t>“Support for KVCR comes from the UCPath Center in Riverside, the shared services center for the University of California, which provides payroll and human resources services for more than 200 thousand UC employees. Career opportunities can be found at UCPathJobs.org.”</a:t>
            </a:r>
          </a:p>
          <a:p>
            <a:pPr algn="l">
              <a:defRPr sz="3200">
                <a:latin typeface="Avenir Book"/>
                <a:ea typeface="Avenir Book"/>
                <a:cs typeface="Avenir Book"/>
                <a:sym typeface="Avenir Book"/>
              </a:defRPr>
            </a:pPr>
          </a:p>
        </p:txBody>
      </p:sp>
      <p:pic>
        <p:nvPicPr>
          <p:cNvPr id="764" name="Picture 1" descr="Picture 1"/>
          <p:cNvPicPr>
            <a:picLocks noChangeAspect="1"/>
          </p:cNvPicPr>
          <p:nvPr/>
        </p:nvPicPr>
        <p:blipFill>
          <a:blip r:embed="rId2">
            <a:extLst/>
          </a:blip>
          <a:stretch>
            <a:fillRect/>
          </a:stretch>
        </p:blipFill>
        <p:spPr>
          <a:xfrm>
            <a:off x="12396172" y="7784196"/>
            <a:ext cx="5444958" cy="3391066"/>
          </a:xfrm>
          <a:prstGeom prst="rect">
            <a:avLst/>
          </a:prstGeom>
          <a:ln w="12700">
            <a:miter lim="400000"/>
          </a:ln>
        </p:spPr>
      </p:pic>
      <p:sp>
        <p:nvSpPr>
          <p:cNvPr id="765" name="Slide Number"/>
          <p:cNvSpPr txBox="1"/>
          <p:nvPr>
            <p:ph type="sldNum" sz="quarter" idx="4294967295"/>
          </p:nvPr>
        </p:nvSpPr>
        <p:spPr>
          <a:xfrm>
            <a:off x="23735245"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6" name="UCPC_2019_infographic_radio_speaker.png" descr="UCPC_2019_infographic_radio_speaker.png"/>
          <p:cNvPicPr>
            <a:picLocks noChangeAspect="1"/>
          </p:cNvPicPr>
          <p:nvPr/>
        </p:nvPicPr>
        <p:blipFill>
          <a:blip r:embed="rId3">
            <a:extLst/>
          </a:blip>
          <a:srcRect l="16804" t="19463" r="18836" b="19974"/>
          <a:stretch>
            <a:fillRect/>
          </a:stretch>
        </p:blipFill>
        <p:spPr>
          <a:xfrm>
            <a:off x="19218477" y="7956920"/>
            <a:ext cx="3269437" cy="3045764"/>
          </a:xfrm>
          <a:prstGeom prst="rect">
            <a:avLst/>
          </a:prstGeom>
          <a:ln w="12700">
            <a:miter lim="400000"/>
          </a:ln>
        </p:spPr>
      </p:pic>
      <p:sp>
        <p:nvSpPr>
          <p:cNvPr id="767" name="Rectangle 1"/>
          <p:cNvSpPr txBox="1"/>
          <p:nvPr/>
        </p:nvSpPr>
        <p:spPr>
          <a:xfrm>
            <a:off x="14475172" y="678652"/>
            <a:ext cx="7595236" cy="955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latin typeface="Avenir Book"/>
                <a:ea typeface="Avenir Book"/>
                <a:cs typeface="Avenir Book"/>
                <a:sym typeface="Avenir Book"/>
              </a:defRPr>
            </a:pPr>
            <a:r>
              <a:t>What We Did – </a:t>
            </a:r>
            <a:r>
              <a:rPr>
                <a:latin typeface="Avenir Heavy"/>
                <a:ea typeface="Avenir Heavy"/>
                <a:cs typeface="Avenir Heavy"/>
                <a:sym typeface="Avenir Heavy"/>
              </a:rPr>
              <a:t>Radio Ads</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isContent="1" isInverted="0"/>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EE7290"/>
            </a:gs>
            <a:gs pos="11493">
              <a:srgbClr val="EF7D89"/>
            </a:gs>
            <a:gs pos="30045">
              <a:srgbClr val="F18882"/>
            </a:gs>
            <a:gs pos="53231">
              <a:srgbClr val="F49D73"/>
            </a:gs>
            <a:gs pos="71919">
              <a:srgbClr val="F6B163"/>
            </a:gs>
            <a:gs pos="100000">
              <a:srgbClr val="F9CF4E"/>
            </a:gs>
          </a:gsLst>
          <a:lin ang="20400000" scaled="0"/>
        </a:gradFill>
      </p:bgPr>
    </p:bg>
    <p:spTree>
      <p:nvGrpSpPr>
        <p:cNvPr id="1" name=""/>
        <p:cNvGrpSpPr/>
        <p:nvPr/>
      </p:nvGrpSpPr>
      <p:grpSpPr>
        <a:xfrm>
          <a:off x="0" y="0"/>
          <a:ext cx="0" cy="0"/>
          <a:chOff x="0" y="0"/>
          <a:chExt cx="0" cy="0"/>
        </a:xfrm>
      </p:grpSpPr>
      <p:sp>
        <p:nvSpPr>
          <p:cNvPr id="769" name="What are…"/>
          <p:cNvSpPr txBox="1"/>
          <p:nvPr>
            <p:ph type="title"/>
          </p:nvPr>
        </p:nvSpPr>
        <p:spPr>
          <a:xfrm>
            <a:off x="4378245" y="4104640"/>
            <a:ext cx="15627510" cy="5506724"/>
          </a:xfrm>
          <a:prstGeom prst="rect">
            <a:avLst/>
          </a:prstGeom>
        </p:spPr>
        <p:txBody>
          <a:bodyPr/>
          <a:lstStyle/>
          <a:p>
            <a:pPr>
              <a:lnSpc>
                <a:spcPct val="80000"/>
              </a:lnSpc>
              <a:defRPr>
                <a:latin typeface="Avenir Heavy"/>
                <a:ea typeface="Avenir Heavy"/>
                <a:cs typeface="Avenir Heavy"/>
                <a:sym typeface="Avenir Heavy"/>
              </a:defRPr>
            </a:pPr>
            <a:r>
              <a:t>What are</a:t>
            </a:r>
          </a:p>
          <a:p>
            <a:pPr>
              <a:lnSpc>
                <a:spcPct val="80000"/>
              </a:lnSpc>
              <a:defRPr>
                <a:latin typeface="Avenir Heavy"/>
                <a:ea typeface="Avenir Heavy"/>
                <a:cs typeface="Avenir Heavy"/>
                <a:sym typeface="Avenir Heavy"/>
              </a:defRPr>
            </a:pPr>
            <a:r>
              <a:t>p</a:t>
            </a:r>
            <a:r>
              <a:rPr>
                <a:latin typeface="Avenir Roman"/>
                <a:ea typeface="Avenir Roman"/>
                <a:cs typeface="Avenir Roman"/>
                <a:sym typeface="Avenir Roman"/>
              </a:rPr>
              <a:t>eople saying?</a:t>
            </a:r>
          </a:p>
        </p:txBody>
      </p:sp>
      <p:sp>
        <p:nvSpPr>
          <p:cNvPr id="770" name="Word on the street is…"/>
          <p:cNvSpPr txBox="1"/>
          <p:nvPr>
            <p:ph type="body" sz="quarter" idx="1"/>
          </p:nvPr>
        </p:nvSpPr>
        <p:spPr>
          <a:xfrm>
            <a:off x="9033113" y="407193"/>
            <a:ext cx="6317773" cy="1922741"/>
          </a:xfrm>
          <a:prstGeom prst="rect">
            <a:avLst/>
          </a:prstGeom>
        </p:spPr>
        <p:txBody>
          <a:bodyPr anchor="ctr"/>
          <a:lstStyle>
            <a:lvl1pPr>
              <a:lnSpc>
                <a:spcPct val="100000"/>
              </a:lnSpc>
              <a:defRPr b="0" spc="0" sz="3000">
                <a:latin typeface="Avenir Heavy"/>
                <a:ea typeface="Avenir Heavy"/>
                <a:cs typeface="Avenir Heavy"/>
                <a:sym typeface="Avenir Heavy"/>
              </a:defRPr>
            </a:lvl1pPr>
          </a:lstStyle>
          <a:p>
            <a:pPr/>
            <a:r>
              <a:t>Word on the street is…</a:t>
            </a:r>
          </a:p>
        </p:txBody>
      </p:sp>
      <p:sp>
        <p:nvSpPr>
          <p:cNvPr id="771" name="Slide Number"/>
          <p:cNvSpPr txBox="1"/>
          <p:nvPr>
            <p:ph type="sldNum" sz="quarter" idx="4294967295"/>
          </p:nvPr>
        </p:nvSpPr>
        <p:spPr>
          <a:xfrm>
            <a:off x="23735248" y="13055600"/>
            <a:ext cx="439205" cy="45720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r" isContent="1" isInverted="0"/>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3" name="quote_gray.png" descr="quote_gray.png"/>
          <p:cNvPicPr>
            <a:picLocks noChangeAspect="1"/>
          </p:cNvPicPr>
          <p:nvPr/>
        </p:nvPicPr>
        <p:blipFill>
          <a:blip r:embed="rId2">
            <a:extLst/>
          </a:blip>
          <a:stretch>
            <a:fillRect/>
          </a:stretch>
        </p:blipFill>
        <p:spPr>
          <a:xfrm>
            <a:off x="242055" y="7284106"/>
            <a:ext cx="3230596" cy="2692165"/>
          </a:xfrm>
          <a:prstGeom prst="rect">
            <a:avLst/>
          </a:prstGeom>
          <a:ln w="12700">
            <a:miter lim="400000"/>
          </a:ln>
        </p:spPr>
      </p:pic>
      <p:pic>
        <p:nvPicPr>
          <p:cNvPr id="774" name="quote_gray.png" descr="quote_gray.png"/>
          <p:cNvPicPr>
            <a:picLocks noChangeAspect="1"/>
          </p:cNvPicPr>
          <p:nvPr/>
        </p:nvPicPr>
        <p:blipFill>
          <a:blip r:embed="rId2">
            <a:extLst/>
          </a:blip>
          <a:stretch>
            <a:fillRect/>
          </a:stretch>
        </p:blipFill>
        <p:spPr>
          <a:xfrm>
            <a:off x="224699" y="3116733"/>
            <a:ext cx="3230597" cy="2692164"/>
          </a:xfrm>
          <a:prstGeom prst="rect">
            <a:avLst/>
          </a:prstGeom>
          <a:ln w="12700">
            <a:miter lim="400000"/>
          </a:ln>
        </p:spPr>
      </p:pic>
      <p:sp>
        <p:nvSpPr>
          <p:cNvPr id="775" name="“The colorful/well-branded marketing materials, new UCPathJobs.org website, videos and social media posts are all an important part of our recruitment strategy and also being used regularly by the recruitment team to help promote the UCPath Center and draw in potential candidates.”"/>
          <p:cNvSpPr txBox="1"/>
          <p:nvPr/>
        </p:nvSpPr>
        <p:spPr>
          <a:xfrm>
            <a:off x="1418632" y="3436922"/>
            <a:ext cx="9992452" cy="360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400">
                <a:uFill>
                  <a:solidFill>
                    <a:srgbClr val="000000"/>
                  </a:solidFill>
                </a:uFill>
                <a:latin typeface="Avenir Book"/>
                <a:ea typeface="Avenir Book"/>
                <a:cs typeface="Avenir Book"/>
                <a:sym typeface="Avenir Book"/>
              </a:defRPr>
            </a:pPr>
            <a:r>
              <a:t>“</a:t>
            </a:r>
            <a:r>
              <a:t>I saw the giant billboard on the 91 freeway and called my friend who’s looking for a payroll job and </a:t>
            </a:r>
            <a:r>
              <a:rPr>
                <a:latin typeface="Avenir Heavy"/>
                <a:ea typeface="Avenir Heavy"/>
                <a:cs typeface="Avenir Heavy"/>
                <a:sym typeface="Avenir Heavy"/>
              </a:rPr>
              <a:t>she immediately applied!</a:t>
            </a:r>
            <a:r>
              <a:t>”</a:t>
            </a:r>
          </a:p>
        </p:txBody>
      </p:sp>
      <p:sp>
        <p:nvSpPr>
          <p:cNvPr id="776"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7" name="“People say ‘Joe, you’re always on LinkedIn’ when actually, I’m just sharing and liking the UCPath Center posts (created/managed by our marketing vendor), which makes us more well known to an even bigger network.”"/>
          <p:cNvSpPr txBox="1"/>
          <p:nvPr/>
        </p:nvSpPr>
        <p:spPr>
          <a:xfrm>
            <a:off x="829550" y="1820458"/>
            <a:ext cx="9562308"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800">
                <a:uFill>
                  <a:solidFill>
                    <a:srgbClr val="000000"/>
                  </a:solidFill>
                </a:uFill>
                <a:latin typeface="Avenir Heavy"/>
                <a:ea typeface="Avenir Heavy"/>
                <a:cs typeface="Avenir Heavy"/>
                <a:sym typeface="Avenir Heavy"/>
              </a:defRPr>
            </a:pPr>
            <a:r>
              <a:rPr>
                <a:latin typeface="Avenir Book"/>
                <a:ea typeface="Avenir Book"/>
                <a:cs typeface="Avenir Book"/>
                <a:sym typeface="Avenir Book"/>
              </a:rPr>
              <a:t>About Our </a:t>
            </a:r>
            <a:r>
              <a:t>Billboard Ads….</a:t>
            </a:r>
          </a:p>
        </p:txBody>
      </p:sp>
      <p:sp>
        <p:nvSpPr>
          <p:cNvPr id="778" name="Rectangle 2"/>
          <p:cNvSpPr txBox="1"/>
          <p:nvPr/>
        </p:nvSpPr>
        <p:spPr>
          <a:xfrm>
            <a:off x="1028684" y="8090389"/>
            <a:ext cx="10457577" cy="3901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4400">
                <a:latin typeface="Avenir Book"/>
                <a:ea typeface="Avenir Book"/>
                <a:cs typeface="Avenir Book"/>
                <a:sym typeface="Avenir Book"/>
              </a:defRPr>
            </a:pPr>
            <a:r>
              <a:t>“I was driving home from Orange County as I have been doing for 5 years. </a:t>
            </a:r>
            <a:r>
              <a:rPr>
                <a:latin typeface="Avenir Heavy"/>
                <a:ea typeface="Avenir Heavy"/>
                <a:cs typeface="Avenir Heavy"/>
                <a:sym typeface="Avenir Heavy"/>
              </a:rPr>
              <a:t>I saw the billboard and applied.</a:t>
            </a:r>
            <a:r>
              <a:t> I’m no longer commuting and got back two hours of my life every work day!”</a:t>
            </a:r>
          </a:p>
        </p:txBody>
      </p:sp>
      <p:pic>
        <p:nvPicPr>
          <p:cNvPr id="779" name="Picture 3" descr="Picture 3"/>
          <p:cNvPicPr>
            <a:picLocks noChangeAspect="1"/>
          </p:cNvPicPr>
          <p:nvPr/>
        </p:nvPicPr>
        <p:blipFill>
          <a:blip r:embed="rId3">
            <a:extLst/>
          </a:blip>
          <a:stretch>
            <a:fillRect/>
          </a:stretch>
        </p:blipFill>
        <p:spPr>
          <a:xfrm>
            <a:off x="12372816" y="578027"/>
            <a:ext cx="11595801" cy="5971877"/>
          </a:xfrm>
          <a:prstGeom prst="rect">
            <a:avLst/>
          </a:prstGeom>
          <a:ln w="12700">
            <a:miter lim="400000"/>
          </a:ln>
        </p:spPr>
      </p:pic>
      <p:sp>
        <p:nvSpPr>
          <p:cNvPr id="780" name="TextBox 4"/>
          <p:cNvSpPr txBox="1"/>
          <p:nvPr/>
        </p:nvSpPr>
        <p:spPr>
          <a:xfrm>
            <a:off x="13288478" y="9298037"/>
            <a:ext cx="9992452" cy="242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500">
                <a:solidFill>
                  <a:srgbClr val="2993C7"/>
                </a:solidFill>
                <a:latin typeface="Avenir Book"/>
                <a:ea typeface="Avenir Book"/>
                <a:cs typeface="Avenir Book"/>
                <a:sym typeface="Avenir Book"/>
              </a:defRPr>
            </a:lvl1pPr>
          </a:lstStyle>
          <a:p>
            <a:pPr/>
            <a:r>
              <a:t>Are you tired of the commute, looking make a career change or want to make a difference in higher education? </a:t>
            </a:r>
          </a:p>
        </p:txBody>
      </p:sp>
      <p:pic>
        <p:nvPicPr>
          <p:cNvPr id="781" name="UCPC_2019_infographic_radio_sound-bar.png" descr="UCPC_2019_infographic_radio_sound-bar.png"/>
          <p:cNvPicPr>
            <a:picLocks noChangeAspect="1"/>
          </p:cNvPicPr>
          <p:nvPr/>
        </p:nvPicPr>
        <p:blipFill>
          <a:blip r:embed="rId4">
            <a:extLst/>
          </a:blip>
          <a:srcRect l="0" t="40360" r="0" b="37970"/>
          <a:stretch>
            <a:fillRect/>
          </a:stretch>
        </p:blipFill>
        <p:spPr>
          <a:xfrm>
            <a:off x="15630717" y="7760581"/>
            <a:ext cx="5080001" cy="105403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3" name="UCPC_2019_infographic_radio_radio.png" descr="UCPC_2019_infographic_radio_radio.png"/>
          <p:cNvPicPr>
            <a:picLocks noChangeAspect="1"/>
          </p:cNvPicPr>
          <p:nvPr/>
        </p:nvPicPr>
        <p:blipFill>
          <a:blip r:embed="rId2">
            <a:extLst/>
          </a:blip>
          <a:stretch>
            <a:fillRect/>
          </a:stretch>
        </p:blipFill>
        <p:spPr>
          <a:xfrm>
            <a:off x="495272" y="8780488"/>
            <a:ext cx="2250675" cy="2171900"/>
          </a:xfrm>
          <a:prstGeom prst="rect">
            <a:avLst/>
          </a:prstGeom>
          <a:ln w="12700">
            <a:miter lim="400000"/>
          </a:ln>
        </p:spPr>
      </p:pic>
      <p:pic>
        <p:nvPicPr>
          <p:cNvPr id="784" name="quote_gray.png" descr="quote_gray.png"/>
          <p:cNvPicPr>
            <a:picLocks noChangeAspect="1"/>
          </p:cNvPicPr>
          <p:nvPr/>
        </p:nvPicPr>
        <p:blipFill>
          <a:blip r:embed="rId3">
            <a:extLst/>
          </a:blip>
          <a:stretch>
            <a:fillRect/>
          </a:stretch>
        </p:blipFill>
        <p:spPr>
          <a:xfrm>
            <a:off x="120569" y="3133916"/>
            <a:ext cx="3230596" cy="2692165"/>
          </a:xfrm>
          <a:prstGeom prst="rect">
            <a:avLst/>
          </a:prstGeom>
          <a:ln w="12700">
            <a:miter lim="400000"/>
          </a:ln>
        </p:spPr>
      </p:pic>
      <p:sp>
        <p:nvSpPr>
          <p:cNvPr id="785" name="“The colorful/well-branded marketing materials, new UCPathJobs.org website, videos and social media posts are all an important part of our recruitment strategy and also being used regularly by the recruitment team to help promote the UCPath Center and draw in potential candidates.”"/>
          <p:cNvSpPr txBox="1"/>
          <p:nvPr/>
        </p:nvSpPr>
        <p:spPr>
          <a:xfrm>
            <a:off x="1314501" y="4509149"/>
            <a:ext cx="9428045" cy="318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000">
                <a:uFill>
                  <a:solidFill>
                    <a:srgbClr val="000000"/>
                  </a:solidFill>
                </a:uFill>
                <a:latin typeface="Avenir Book"/>
                <a:ea typeface="Avenir Book"/>
                <a:cs typeface="Avenir Book"/>
                <a:sym typeface="Avenir Book"/>
              </a:defRPr>
            </a:pPr>
            <a:r>
              <a:t>“I like the challenges and opportunities I’ve had to </a:t>
            </a:r>
            <a:r>
              <a:rPr>
                <a:latin typeface="Avenir Heavy"/>
                <a:ea typeface="Avenir Heavy"/>
                <a:cs typeface="Avenir Heavy"/>
                <a:sym typeface="Avenir Heavy"/>
              </a:rPr>
              <a:t>expand and grow while working at the UCPath Center</a:t>
            </a:r>
            <a:r>
              <a:t>.”</a:t>
            </a:r>
          </a:p>
          <a:p>
            <a:pPr algn="l" defTabSz="457200">
              <a:lnSpc>
                <a:spcPct val="120000"/>
              </a:lnSpc>
              <a:defRPr sz="3300">
                <a:uFill>
                  <a:solidFill>
                    <a:srgbClr val="000000"/>
                  </a:solidFill>
                </a:uFill>
                <a:latin typeface="Avenir Book Oblique"/>
                <a:ea typeface="Avenir Book Oblique"/>
                <a:cs typeface="Avenir Book Oblique"/>
                <a:sym typeface="Avenir Book Oblique"/>
              </a:defRPr>
            </a:pPr>
            <a:r>
              <a:t>– Jordan Trent, UCPath Center ITSS team</a:t>
            </a:r>
          </a:p>
        </p:txBody>
      </p:sp>
      <p:sp>
        <p:nvSpPr>
          <p:cNvPr id="786"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7" name="Picture 4" descr="Picture 4"/>
          <p:cNvPicPr>
            <a:picLocks noChangeAspect="1"/>
          </p:cNvPicPr>
          <p:nvPr/>
        </p:nvPicPr>
        <p:blipFill>
          <a:blip r:embed="rId4">
            <a:extLst/>
          </a:blip>
          <a:stretch>
            <a:fillRect/>
          </a:stretch>
        </p:blipFill>
        <p:spPr>
          <a:xfrm>
            <a:off x="14275759" y="3231931"/>
            <a:ext cx="8221635" cy="7625865"/>
          </a:xfrm>
          <a:prstGeom prst="rect">
            <a:avLst/>
          </a:prstGeom>
          <a:ln w="12700">
            <a:miter lim="400000"/>
          </a:ln>
        </p:spPr>
      </p:pic>
      <p:sp>
        <p:nvSpPr>
          <p:cNvPr id="788" name="TextBox 5"/>
          <p:cNvSpPr txBox="1"/>
          <p:nvPr/>
        </p:nvSpPr>
        <p:spPr>
          <a:xfrm>
            <a:off x="2892834" y="9249132"/>
            <a:ext cx="8781393" cy="321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600">
                <a:solidFill>
                  <a:srgbClr val="2993C7"/>
                </a:solidFill>
                <a:latin typeface="Avenir Book"/>
                <a:ea typeface="Avenir Book"/>
                <a:cs typeface="Avenir Book"/>
                <a:sym typeface="Avenir Book"/>
              </a:defRPr>
            </a:lvl1pPr>
          </a:lstStyle>
          <a:p>
            <a:pPr/>
            <a:r>
              <a:t>The UCPath Center in Riverside is hiring and we want you to join our team. At the UCPath Center, we’re providing payroll and human resources services for more than 200,000 UC employees. </a:t>
            </a:r>
          </a:p>
        </p:txBody>
      </p:sp>
      <p:sp>
        <p:nvSpPr>
          <p:cNvPr id="789" name="“People say ‘Joe, you’re always on LinkedIn’ when actually, I’m just sharing and liking the UCPath Center posts (created/managed by our marketing vendor), which makes us more well known to an even bigger network.”"/>
          <p:cNvSpPr txBox="1"/>
          <p:nvPr/>
        </p:nvSpPr>
        <p:spPr>
          <a:xfrm>
            <a:off x="829550" y="1820458"/>
            <a:ext cx="9562308"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800">
                <a:uFill>
                  <a:solidFill>
                    <a:srgbClr val="000000"/>
                  </a:solidFill>
                </a:uFill>
                <a:latin typeface="Avenir Heavy"/>
                <a:ea typeface="Avenir Heavy"/>
                <a:cs typeface="Avenir Heavy"/>
                <a:sym typeface="Avenir Heavy"/>
              </a:defRPr>
            </a:pPr>
            <a:r>
              <a:rPr>
                <a:latin typeface="Avenir Book"/>
                <a:ea typeface="Avenir Book"/>
                <a:cs typeface="Avenir Book"/>
                <a:sym typeface="Avenir Book"/>
              </a:rPr>
              <a:t>About Our </a:t>
            </a:r>
            <a:r>
              <a:t>Ads….</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u" isContent="1" isInverted="0"/>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1" name="UCPC_2019_infographic_radio_mic-2.png" descr="UCPC_2019_infographic_radio_mic-2.png"/>
          <p:cNvPicPr>
            <a:picLocks noChangeAspect="1"/>
          </p:cNvPicPr>
          <p:nvPr/>
        </p:nvPicPr>
        <p:blipFill>
          <a:blip r:embed="rId2">
            <a:extLst/>
          </a:blip>
          <a:stretch>
            <a:fillRect/>
          </a:stretch>
        </p:blipFill>
        <p:spPr>
          <a:xfrm>
            <a:off x="12387041" y="9813913"/>
            <a:ext cx="2685144" cy="2349501"/>
          </a:xfrm>
          <a:prstGeom prst="rect">
            <a:avLst/>
          </a:prstGeom>
          <a:ln w="12700">
            <a:miter lim="400000"/>
          </a:ln>
        </p:spPr>
      </p:pic>
      <p:pic>
        <p:nvPicPr>
          <p:cNvPr id="792" name="quote_gray.png" descr="quote_gray.png"/>
          <p:cNvPicPr>
            <a:picLocks noChangeAspect="1"/>
          </p:cNvPicPr>
          <p:nvPr/>
        </p:nvPicPr>
        <p:blipFill>
          <a:blip r:embed="rId3">
            <a:extLst/>
          </a:blip>
          <a:stretch>
            <a:fillRect/>
          </a:stretch>
        </p:blipFill>
        <p:spPr>
          <a:xfrm>
            <a:off x="171030" y="4078013"/>
            <a:ext cx="3230597" cy="2692165"/>
          </a:xfrm>
          <a:prstGeom prst="rect">
            <a:avLst/>
          </a:prstGeom>
          <a:ln w="12700">
            <a:miter lim="400000"/>
          </a:ln>
        </p:spPr>
      </p:pic>
      <p:sp>
        <p:nvSpPr>
          <p:cNvPr id="793" name="“The colorful/well-branded marketing materials, new UCPathJobs.org website, videos and social media posts are all an important part of our recruitment strategy and also being used regularly by the recruitment team to help promote the UCPath Center and draw in potential candidates.”"/>
          <p:cNvSpPr txBox="1"/>
          <p:nvPr/>
        </p:nvSpPr>
        <p:spPr>
          <a:xfrm>
            <a:off x="1317669" y="5386517"/>
            <a:ext cx="9732709" cy="234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000">
                <a:uFill>
                  <a:solidFill>
                    <a:srgbClr val="000000"/>
                  </a:solidFill>
                </a:uFill>
                <a:latin typeface="Avenir Book"/>
                <a:ea typeface="Avenir Book"/>
                <a:cs typeface="Avenir Book"/>
                <a:sym typeface="Avenir Book"/>
              </a:defRPr>
            </a:pPr>
            <a:r>
              <a:t>“</a:t>
            </a:r>
            <a:r>
              <a:rPr>
                <a:latin typeface="Avenir Heavy"/>
                <a:ea typeface="Avenir Heavy"/>
                <a:cs typeface="Avenir Heavy"/>
                <a:sym typeface="Avenir Heavy"/>
              </a:rPr>
              <a:t>I love working at the UCPath Center</a:t>
            </a:r>
            <a:r>
              <a:t> with such an awesome group of people.”</a:t>
            </a:r>
          </a:p>
          <a:p>
            <a:pPr algn="l" defTabSz="457200">
              <a:lnSpc>
                <a:spcPct val="120000"/>
              </a:lnSpc>
              <a:defRPr sz="3300">
                <a:uFill>
                  <a:solidFill>
                    <a:srgbClr val="000000"/>
                  </a:solidFill>
                </a:uFill>
                <a:latin typeface="Avenir Book Oblique"/>
                <a:ea typeface="Avenir Book Oblique"/>
                <a:cs typeface="Avenir Book Oblique"/>
                <a:sym typeface="Avenir Book Oblique"/>
              </a:defRPr>
            </a:pPr>
            <a:r>
              <a:t>- Omar Byon, UCPath Center Payroll team</a:t>
            </a:r>
          </a:p>
        </p:txBody>
      </p:sp>
      <p:sp>
        <p:nvSpPr>
          <p:cNvPr id="794"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5" name="Picture 3" descr="Picture 3"/>
          <p:cNvPicPr>
            <a:picLocks noChangeAspect="1"/>
          </p:cNvPicPr>
          <p:nvPr/>
        </p:nvPicPr>
        <p:blipFill>
          <a:blip r:embed="rId4">
            <a:extLst/>
          </a:blip>
          <a:stretch>
            <a:fillRect/>
          </a:stretch>
        </p:blipFill>
        <p:spPr>
          <a:xfrm>
            <a:off x="14609824" y="1403796"/>
            <a:ext cx="7506749" cy="7544854"/>
          </a:xfrm>
          <a:prstGeom prst="rect">
            <a:avLst/>
          </a:prstGeom>
          <a:ln w="12700">
            <a:miter lim="400000"/>
          </a:ln>
        </p:spPr>
      </p:pic>
      <p:sp>
        <p:nvSpPr>
          <p:cNvPr id="796" name="Rectangle 2"/>
          <p:cNvSpPr txBox="1"/>
          <p:nvPr/>
        </p:nvSpPr>
        <p:spPr>
          <a:xfrm>
            <a:off x="14777046" y="9681063"/>
            <a:ext cx="9562308" cy="288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4000">
                <a:solidFill>
                  <a:srgbClr val="2993C7"/>
                </a:solidFill>
                <a:latin typeface="Avenir Book"/>
                <a:ea typeface="Avenir Book"/>
                <a:cs typeface="Avenir Book"/>
                <a:sym typeface="Avenir Book"/>
              </a:defRPr>
            </a:lvl1pPr>
          </a:lstStyle>
          <a:p>
            <a:pPr/>
            <a:r>
              <a:t>If you have a passion for public service and making a difference, apply today to start your career at the University of California. </a:t>
            </a:r>
          </a:p>
        </p:txBody>
      </p:sp>
      <p:sp>
        <p:nvSpPr>
          <p:cNvPr id="797" name="“People say ‘Joe, you’re always on LinkedIn’ when actually, I’m just sharing and liking the UCPath Center posts (created/managed by our marketing vendor), which makes us more well known to an even bigger network.”"/>
          <p:cNvSpPr txBox="1"/>
          <p:nvPr/>
        </p:nvSpPr>
        <p:spPr>
          <a:xfrm>
            <a:off x="829550" y="1820458"/>
            <a:ext cx="9562308"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800">
                <a:uFill>
                  <a:solidFill>
                    <a:srgbClr val="000000"/>
                  </a:solidFill>
                </a:uFill>
                <a:latin typeface="Avenir Heavy"/>
                <a:ea typeface="Avenir Heavy"/>
                <a:cs typeface="Avenir Heavy"/>
                <a:sym typeface="Avenir Heavy"/>
              </a:defRPr>
            </a:pPr>
            <a:r>
              <a:rPr>
                <a:latin typeface="Avenir Book"/>
                <a:ea typeface="Avenir Book"/>
                <a:cs typeface="Avenir Book"/>
                <a:sym typeface="Avenir Book"/>
              </a:rPr>
              <a:t>About Our </a:t>
            </a:r>
            <a:r>
              <a:t>Ads….</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isContent="1" isInverted="0"/>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40% increase in the average monthly number of candidates per UCPath Center job opening…"/>
          <p:cNvSpPr txBox="1"/>
          <p:nvPr/>
        </p:nvSpPr>
        <p:spPr>
          <a:xfrm>
            <a:off x="5314422" y="4063168"/>
            <a:ext cx="6241420" cy="191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l" defTabSz="457200">
              <a:defRPr sz="4000">
                <a:solidFill>
                  <a:srgbClr val="F9933A"/>
                </a:solidFill>
                <a:uFill>
                  <a:solidFill>
                    <a:srgbClr val="000000"/>
                  </a:solidFill>
                </a:uFill>
                <a:latin typeface="Avenir Heavy"/>
                <a:ea typeface="Avenir Heavy"/>
                <a:cs typeface="Avenir Heavy"/>
                <a:sym typeface="Avenir Heavy"/>
              </a:defRPr>
            </a:pPr>
            <a:r>
              <a:t>40% increase</a:t>
            </a:r>
            <a:r>
              <a:rPr sz="3200">
                <a:solidFill>
                  <a:srgbClr val="000000"/>
                </a:solidFill>
                <a:latin typeface="Avenir Book"/>
                <a:ea typeface="Avenir Book"/>
                <a:cs typeface="Avenir Book"/>
                <a:sym typeface="Avenir Book"/>
              </a:rPr>
              <a:t> in the average monthly number of candidates per UCPath Center job opening</a:t>
            </a:r>
          </a:p>
        </p:txBody>
      </p:sp>
      <p:sp>
        <p:nvSpPr>
          <p:cNvPr id="625" name="Delivered more than 10,600 visits by qualified candidates* to the ADP online job board"/>
          <p:cNvSpPr txBox="1"/>
          <p:nvPr/>
        </p:nvSpPr>
        <p:spPr>
          <a:xfrm>
            <a:off x="764038" y="8130750"/>
            <a:ext cx="6102271"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200">
                <a:uFill>
                  <a:solidFill>
                    <a:srgbClr val="000000"/>
                  </a:solidFill>
                </a:uFill>
                <a:latin typeface="Avenir Book"/>
                <a:ea typeface="Avenir Book"/>
                <a:cs typeface="Avenir Book"/>
                <a:sym typeface="Avenir Book"/>
              </a:defRPr>
            </a:pPr>
            <a:r>
              <a:t>More than </a:t>
            </a:r>
            <a:r>
              <a:rPr sz="4000">
                <a:solidFill>
                  <a:srgbClr val="D86795"/>
                </a:solidFill>
                <a:latin typeface="Avenir Heavy"/>
                <a:ea typeface="Avenir Heavy"/>
                <a:cs typeface="Avenir Heavy"/>
                <a:sym typeface="Avenir Heavy"/>
              </a:rPr>
              <a:t>13,700 visits</a:t>
            </a:r>
            <a:r>
              <a:t> by qualified </a:t>
            </a:r>
            <a:r>
              <a:rPr sz="3600"/>
              <a:t>candidates</a:t>
            </a:r>
            <a:r>
              <a:t>* to the UCPath online job board (ADP)</a:t>
            </a:r>
          </a:p>
        </p:txBody>
      </p:sp>
      <p:pic>
        <p:nvPicPr>
          <p:cNvPr id="626" name="UCPC_2019_infographic_candidates-opening.jpg" descr="UCPC_2019_infographic_candidates-opening.jpg"/>
          <p:cNvPicPr>
            <a:picLocks noChangeAspect="1"/>
          </p:cNvPicPr>
          <p:nvPr/>
        </p:nvPicPr>
        <p:blipFill>
          <a:blip r:embed="rId2">
            <a:extLst/>
          </a:blip>
          <a:stretch>
            <a:fillRect/>
          </a:stretch>
        </p:blipFill>
        <p:spPr>
          <a:xfrm>
            <a:off x="415565" y="3602888"/>
            <a:ext cx="4548917" cy="2575446"/>
          </a:xfrm>
          <a:prstGeom prst="rect">
            <a:avLst/>
          </a:prstGeom>
          <a:ln w="12700">
            <a:miter lim="400000"/>
          </a:ln>
        </p:spPr>
      </p:pic>
      <p:sp>
        <p:nvSpPr>
          <p:cNvPr id="627" name="The Results"/>
          <p:cNvSpPr txBox="1"/>
          <p:nvPr>
            <p:ph type="title"/>
          </p:nvPr>
        </p:nvSpPr>
        <p:spPr>
          <a:xfrm>
            <a:off x="505414" y="793111"/>
            <a:ext cx="9439576" cy="1450582"/>
          </a:xfrm>
          <a:prstGeom prst="rect">
            <a:avLst/>
          </a:prstGeom>
        </p:spPr>
        <p:txBody>
          <a:bodyPr/>
          <a:lstStyle/>
          <a:p>
            <a:pPr>
              <a:lnSpc>
                <a:spcPct val="80000"/>
              </a:lnSpc>
              <a:defRPr sz="7200">
                <a:latin typeface="Avenir Heavy"/>
                <a:ea typeface="Avenir Heavy"/>
                <a:cs typeface="Avenir Heavy"/>
                <a:sym typeface="Avenir Heavy"/>
              </a:defRPr>
            </a:pPr>
            <a:r>
              <a:t>The </a:t>
            </a:r>
            <a:r>
              <a:t>R</a:t>
            </a:r>
            <a:r>
              <a:t>esults </a:t>
            </a:r>
            <a:r>
              <a:rPr>
                <a:latin typeface="Avenir Book"/>
                <a:ea typeface="Avenir Book"/>
                <a:cs typeface="Avenir Book"/>
                <a:sym typeface="Avenir Book"/>
              </a:rPr>
              <a:t>are </a:t>
            </a:r>
            <a:r>
              <a:rPr>
                <a:latin typeface="Avenir Book"/>
                <a:ea typeface="Avenir Book"/>
                <a:cs typeface="Avenir Book"/>
                <a:sym typeface="Avenir Book"/>
              </a:rPr>
              <a:t>I</a:t>
            </a:r>
            <a:r>
              <a:rPr>
                <a:latin typeface="Avenir Book"/>
                <a:ea typeface="Avenir Book"/>
                <a:cs typeface="Avenir Book"/>
                <a:sym typeface="Avenir Book"/>
              </a:rPr>
              <a:t>n…</a:t>
            </a:r>
          </a:p>
        </p:txBody>
      </p:sp>
      <p:sp>
        <p:nvSpPr>
          <p:cNvPr id="628" name="40% increase in the average monthly number of candidates per UCPath Center job opening…"/>
          <p:cNvSpPr txBox="1"/>
          <p:nvPr/>
        </p:nvSpPr>
        <p:spPr>
          <a:xfrm>
            <a:off x="18842623" y="8656176"/>
            <a:ext cx="4815968"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l" defTabSz="457200">
              <a:defRPr sz="4000">
                <a:solidFill>
                  <a:srgbClr val="00B0F0"/>
                </a:solidFill>
                <a:uFill>
                  <a:solidFill>
                    <a:srgbClr val="000000"/>
                  </a:solidFill>
                </a:uFill>
                <a:latin typeface="Avenir Heavy"/>
                <a:ea typeface="Avenir Heavy"/>
                <a:cs typeface="Avenir Heavy"/>
                <a:sym typeface="Avenir Heavy"/>
              </a:defRPr>
            </a:pPr>
            <a:r>
              <a:t>74% of </a:t>
            </a:r>
            <a:r>
              <a:t>strategic </a:t>
            </a:r>
            <a:r>
              <a:t>candidates</a:t>
            </a:r>
            <a:r>
              <a:rPr>
                <a:latin typeface="Avenir Book"/>
                <a:ea typeface="Avenir Book"/>
                <a:cs typeface="Avenir Book"/>
                <a:sym typeface="Avenir Book"/>
              </a:rPr>
              <a:t> </a:t>
            </a:r>
            <a:r>
              <a:rPr>
                <a:solidFill>
                  <a:srgbClr val="000000"/>
                </a:solidFill>
                <a:latin typeface="Avenir Book"/>
                <a:ea typeface="Avenir Book"/>
                <a:cs typeface="Avenir Book"/>
                <a:sym typeface="Avenir Book"/>
              </a:rPr>
              <a:t>reached</a:t>
            </a:r>
          </a:p>
        </p:txBody>
      </p:sp>
      <p:pic>
        <p:nvPicPr>
          <p:cNvPr id="629" name="UCPC_2019_infographic_site-visits.jpg" descr="UCPC_2019_infographic_site-visits.jpg"/>
          <p:cNvPicPr>
            <a:picLocks noChangeAspect="1"/>
          </p:cNvPicPr>
          <p:nvPr/>
        </p:nvPicPr>
        <p:blipFill>
          <a:blip r:embed="rId3">
            <a:extLst/>
          </a:blip>
          <a:stretch>
            <a:fillRect/>
          </a:stretch>
        </p:blipFill>
        <p:spPr>
          <a:xfrm>
            <a:off x="6849601" y="7537529"/>
            <a:ext cx="4936175" cy="3167642"/>
          </a:xfrm>
          <a:prstGeom prst="rect">
            <a:avLst/>
          </a:prstGeom>
          <a:ln w="12700">
            <a:miter lim="400000"/>
          </a:ln>
        </p:spPr>
      </p:pic>
      <p:pic>
        <p:nvPicPr>
          <p:cNvPr id="630" name="UCPC_2019_infographic_personas.png" descr="UCPC_2019_infographic_personas.png"/>
          <p:cNvPicPr>
            <a:picLocks noChangeAspect="1"/>
          </p:cNvPicPr>
          <p:nvPr/>
        </p:nvPicPr>
        <p:blipFill>
          <a:blip r:embed="rId4">
            <a:extLst/>
          </a:blip>
          <a:stretch>
            <a:fillRect/>
          </a:stretch>
        </p:blipFill>
        <p:spPr>
          <a:xfrm>
            <a:off x="12608335" y="8114042"/>
            <a:ext cx="5614928" cy="2582869"/>
          </a:xfrm>
          <a:prstGeom prst="rect">
            <a:avLst/>
          </a:prstGeom>
          <a:ln w="12700">
            <a:miter lim="400000"/>
          </a:ln>
        </p:spPr>
      </p:pic>
      <p:sp>
        <p:nvSpPr>
          <p:cNvPr id="631" name="Slide Number"/>
          <p:cNvSpPr txBox="1"/>
          <p:nvPr>
            <p:ph type="sldNum" sz="quarter" idx="4294967295"/>
          </p:nvPr>
        </p:nvSpPr>
        <p:spPr>
          <a:xfrm>
            <a:off x="23897697" y="13055600"/>
            <a:ext cx="276753"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2" name="40% increase in the average monthly number of candidates per UCPath Center job opening…"/>
          <p:cNvSpPr txBox="1"/>
          <p:nvPr/>
        </p:nvSpPr>
        <p:spPr>
          <a:xfrm>
            <a:off x="12422332" y="3845814"/>
            <a:ext cx="5988453" cy="247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000">
                <a:solidFill>
                  <a:srgbClr val="F9933A"/>
                </a:solidFill>
                <a:uFill>
                  <a:solidFill>
                    <a:srgbClr val="000000"/>
                  </a:solidFill>
                </a:uFill>
                <a:latin typeface="Avenir Heavy"/>
                <a:ea typeface="Avenir Heavy"/>
                <a:cs typeface="Avenir Heavy"/>
                <a:sym typeface="Avenir Heavy"/>
              </a:defRPr>
            </a:pPr>
            <a:r>
              <a:t>3.6 million views</a:t>
            </a:r>
            <a:r>
              <a:rPr sz="3200">
                <a:solidFill>
                  <a:srgbClr val="D86795"/>
                </a:solidFill>
              </a:rPr>
              <a:t> </a:t>
            </a:r>
            <a:endParaRPr sz="3200"/>
          </a:p>
          <a:p>
            <a:pPr algn="l" defTabSz="457200">
              <a:defRPr sz="3200">
                <a:uFill>
                  <a:solidFill>
                    <a:srgbClr val="000000"/>
                  </a:solidFill>
                </a:uFill>
                <a:latin typeface="Avenir Book"/>
                <a:ea typeface="Avenir Book"/>
                <a:cs typeface="Avenir Book"/>
                <a:sym typeface="Avenir Book"/>
              </a:defRPr>
            </a:pPr>
            <a:r>
              <a:t>of UCPath Center digital ads on social media, Google, Pandora and sites across the web</a:t>
            </a:r>
          </a:p>
        </p:txBody>
      </p:sp>
      <p:pic>
        <p:nvPicPr>
          <p:cNvPr id="633" name="UCPC_2019_infographic_adimpressions.png" descr="UCPC_2019_infographic_adimpressions.png"/>
          <p:cNvPicPr>
            <a:picLocks noChangeAspect="1"/>
          </p:cNvPicPr>
          <p:nvPr/>
        </p:nvPicPr>
        <p:blipFill>
          <a:blip r:embed="rId5">
            <a:extLst/>
          </a:blip>
          <a:stretch>
            <a:fillRect/>
          </a:stretch>
        </p:blipFill>
        <p:spPr>
          <a:xfrm>
            <a:off x="18690504" y="3209767"/>
            <a:ext cx="5118694" cy="37485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9" name="UCPC_2019_infographic_radio_on-air.png" descr="UCPC_2019_infographic_radio_on-air.png"/>
          <p:cNvPicPr>
            <a:picLocks noChangeAspect="1"/>
          </p:cNvPicPr>
          <p:nvPr/>
        </p:nvPicPr>
        <p:blipFill>
          <a:blip r:embed="rId2">
            <a:extLst/>
          </a:blip>
          <a:stretch>
            <a:fillRect/>
          </a:stretch>
        </p:blipFill>
        <p:spPr>
          <a:xfrm>
            <a:off x="12073968" y="8780339"/>
            <a:ext cx="4157062" cy="3606252"/>
          </a:xfrm>
          <a:prstGeom prst="rect">
            <a:avLst/>
          </a:prstGeom>
          <a:ln w="12700">
            <a:miter lim="400000"/>
          </a:ln>
        </p:spPr>
      </p:pic>
      <p:pic>
        <p:nvPicPr>
          <p:cNvPr id="800" name="quote_gray.png" descr="quote_gray.png"/>
          <p:cNvPicPr>
            <a:picLocks noChangeAspect="1"/>
          </p:cNvPicPr>
          <p:nvPr/>
        </p:nvPicPr>
        <p:blipFill>
          <a:blip r:embed="rId3">
            <a:extLst/>
          </a:blip>
          <a:stretch>
            <a:fillRect/>
          </a:stretch>
        </p:blipFill>
        <p:spPr>
          <a:xfrm>
            <a:off x="12857049" y="1404915"/>
            <a:ext cx="3230595" cy="2692164"/>
          </a:xfrm>
          <a:prstGeom prst="rect">
            <a:avLst/>
          </a:prstGeom>
          <a:ln w="12700">
            <a:miter lim="400000"/>
          </a:ln>
        </p:spPr>
      </p:pic>
      <p:sp>
        <p:nvSpPr>
          <p:cNvPr id="801" name="“People say ‘Joe, you’re always on LinkedIn’ when actually, I’m just sharing and liking the UCPath Center posts (created/managed by our marketing vendor), which makes us more well known to an even bigger network.”"/>
          <p:cNvSpPr txBox="1"/>
          <p:nvPr/>
        </p:nvSpPr>
        <p:spPr>
          <a:xfrm>
            <a:off x="14271342" y="2537922"/>
            <a:ext cx="9562311" cy="499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000">
                <a:uFill>
                  <a:solidFill>
                    <a:srgbClr val="000000"/>
                  </a:solidFill>
                </a:uFill>
                <a:latin typeface="Avenir Book"/>
                <a:ea typeface="Avenir Book"/>
                <a:cs typeface="Avenir Book"/>
                <a:sym typeface="Avenir Book"/>
              </a:defRPr>
            </a:pPr>
            <a:r>
              <a:t>“People say ‘Joe, you’re always on LinkedIn’ when actually, I’m just sharing and liking the UCPath Center posts (created/managed by our marketing vendor), which </a:t>
            </a:r>
            <a:r>
              <a:rPr>
                <a:latin typeface="Avenir Heavy"/>
                <a:ea typeface="Avenir Heavy"/>
                <a:cs typeface="Avenir Heavy"/>
                <a:sym typeface="Avenir Heavy"/>
              </a:rPr>
              <a:t>makes us more well known to an even bigger network</a:t>
            </a:r>
            <a:r>
              <a:t>.”</a:t>
            </a:r>
          </a:p>
        </p:txBody>
      </p:sp>
      <p:pic>
        <p:nvPicPr>
          <p:cNvPr id="802" name="quote_gray.png" descr="quote_gray.png"/>
          <p:cNvPicPr>
            <a:picLocks noChangeAspect="1"/>
          </p:cNvPicPr>
          <p:nvPr/>
        </p:nvPicPr>
        <p:blipFill>
          <a:blip r:embed="rId3">
            <a:extLst/>
          </a:blip>
          <a:stretch>
            <a:fillRect/>
          </a:stretch>
        </p:blipFill>
        <p:spPr>
          <a:xfrm>
            <a:off x="303525" y="2728044"/>
            <a:ext cx="3230596" cy="2692165"/>
          </a:xfrm>
          <a:prstGeom prst="rect">
            <a:avLst/>
          </a:prstGeom>
          <a:ln w="12700">
            <a:miter lim="400000"/>
          </a:ln>
        </p:spPr>
      </p:pic>
      <p:sp>
        <p:nvSpPr>
          <p:cNvPr id="803" name="“The colorful/well-branded marketing materials, new UCPathJobs.org website, videos and social media posts are all an important part of our recruitment strategy and also being used regularly by the recruitment team to help promote the UCPath Center and draw in potential candidates.”"/>
          <p:cNvSpPr txBox="1"/>
          <p:nvPr/>
        </p:nvSpPr>
        <p:spPr>
          <a:xfrm>
            <a:off x="1260977" y="3991859"/>
            <a:ext cx="9562310" cy="666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000">
                <a:uFill>
                  <a:solidFill>
                    <a:srgbClr val="000000"/>
                  </a:solidFill>
                </a:uFill>
                <a:latin typeface="Avenir Book"/>
                <a:ea typeface="Avenir Book"/>
                <a:cs typeface="Avenir Book"/>
                <a:sym typeface="Avenir Book"/>
              </a:defRPr>
            </a:pPr>
            <a:r>
              <a:t>“The colorful/well-branded marketing materials, new UCPathJobs.org website, videos and social media posts are all an </a:t>
            </a:r>
            <a:r>
              <a:rPr>
                <a:latin typeface="Avenir Heavy"/>
                <a:ea typeface="Avenir Heavy"/>
                <a:cs typeface="Avenir Heavy"/>
                <a:sym typeface="Avenir Heavy"/>
              </a:rPr>
              <a:t>important part of our recruitment strategy</a:t>
            </a:r>
            <a:r>
              <a:t> and also being used regularly by the recruitment team to help promote the UCPath Center and draw in potential candidates.”</a:t>
            </a:r>
          </a:p>
        </p:txBody>
      </p:sp>
      <p:sp>
        <p:nvSpPr>
          <p:cNvPr id="804"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05" name="Rectangle 1"/>
          <p:cNvSpPr txBox="1"/>
          <p:nvPr/>
        </p:nvSpPr>
        <p:spPr>
          <a:xfrm>
            <a:off x="16688748" y="8791495"/>
            <a:ext cx="7695252" cy="3583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4000">
                <a:solidFill>
                  <a:srgbClr val="2993C7"/>
                </a:solidFill>
                <a:latin typeface="Avenir Book"/>
                <a:ea typeface="Avenir Book"/>
                <a:cs typeface="Avenir Book"/>
                <a:sym typeface="Avenir Book"/>
              </a:defRPr>
            </a:lvl1pPr>
          </a:lstStyle>
          <a:p>
            <a:pPr/>
            <a:r>
              <a:t>We are currently hiring qualified candidates in the areas of payroll, information technology, benefits, customer service, Human Resources and more! </a:t>
            </a:r>
          </a:p>
        </p:txBody>
      </p:sp>
      <p:sp>
        <p:nvSpPr>
          <p:cNvPr id="806" name="“People say ‘Joe, you’re always on LinkedIn’ when actually, I’m just sharing and liking the UCPath Center posts (created/managed by our marketing vendor), which makes us more well known to an even bigger network.”"/>
          <p:cNvSpPr txBox="1"/>
          <p:nvPr/>
        </p:nvSpPr>
        <p:spPr>
          <a:xfrm>
            <a:off x="829550" y="1820458"/>
            <a:ext cx="9562308"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800">
                <a:uFill>
                  <a:solidFill>
                    <a:srgbClr val="000000"/>
                  </a:solidFill>
                </a:uFill>
                <a:latin typeface="Avenir Heavy"/>
                <a:ea typeface="Avenir Heavy"/>
                <a:cs typeface="Avenir Heavy"/>
                <a:sym typeface="Avenir Heavy"/>
              </a:defRPr>
            </a:pPr>
            <a:r>
              <a:rPr>
                <a:latin typeface="Avenir Book"/>
                <a:ea typeface="Avenir Book"/>
                <a:cs typeface="Avenir Book"/>
                <a:sym typeface="Avenir Book"/>
              </a:rPr>
              <a:t>From Our </a:t>
            </a:r>
            <a:r>
              <a:t>Recruitment Team….</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u" isContent="1" isInverted="0"/>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8" name="quote_gray.png" descr="quote_gray.png"/>
          <p:cNvPicPr>
            <a:picLocks noChangeAspect="1"/>
          </p:cNvPicPr>
          <p:nvPr/>
        </p:nvPicPr>
        <p:blipFill>
          <a:blip r:embed="rId2">
            <a:extLst/>
          </a:blip>
          <a:stretch>
            <a:fillRect/>
          </a:stretch>
        </p:blipFill>
        <p:spPr>
          <a:xfrm>
            <a:off x="428010" y="3156659"/>
            <a:ext cx="3230593" cy="2692164"/>
          </a:xfrm>
          <a:prstGeom prst="rect">
            <a:avLst/>
          </a:prstGeom>
          <a:ln w="12700">
            <a:miter lim="400000"/>
          </a:ln>
        </p:spPr>
      </p:pic>
      <p:sp>
        <p:nvSpPr>
          <p:cNvPr id="809" name="“My former work colleagues work at the UCPath Center and for a year kept trying to tell me to come over. After watching the video about what the UCPath Center does and why, that’s what made me finally apply. I want to be part of something big.”"/>
          <p:cNvSpPr txBox="1"/>
          <p:nvPr/>
        </p:nvSpPr>
        <p:spPr>
          <a:xfrm>
            <a:off x="1261350" y="3943347"/>
            <a:ext cx="9562308" cy="5829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000">
                <a:uFill>
                  <a:solidFill>
                    <a:srgbClr val="000000"/>
                  </a:solidFill>
                </a:uFill>
                <a:latin typeface="Avenir Book"/>
                <a:ea typeface="Avenir Book"/>
                <a:cs typeface="Avenir Book"/>
                <a:sym typeface="Avenir Book"/>
              </a:defRPr>
            </a:pPr>
            <a:r>
              <a:t>“My former work colleagues work at the UCPath Center and for a year kept trying to tell me to come over. </a:t>
            </a:r>
            <a:r>
              <a:rPr>
                <a:latin typeface="Avenir Heavy"/>
                <a:ea typeface="Avenir Heavy"/>
                <a:cs typeface="Avenir Heavy"/>
                <a:sym typeface="Avenir Heavy"/>
              </a:rPr>
              <a:t>After watching the video about what the UCPath Center does and why, that’s what made me finally apply</a:t>
            </a:r>
            <a:r>
              <a:t>. I want to be part of something big.”</a:t>
            </a:r>
          </a:p>
        </p:txBody>
      </p:sp>
      <p:pic>
        <p:nvPicPr>
          <p:cNvPr id="810" name="quote_gray.png" descr="quote_gray.png"/>
          <p:cNvPicPr>
            <a:picLocks noChangeAspect="1"/>
          </p:cNvPicPr>
          <p:nvPr/>
        </p:nvPicPr>
        <p:blipFill>
          <a:blip r:embed="rId2">
            <a:extLst/>
          </a:blip>
          <a:stretch>
            <a:fillRect/>
          </a:stretch>
        </p:blipFill>
        <p:spPr>
          <a:xfrm>
            <a:off x="12652781" y="2157222"/>
            <a:ext cx="3230597" cy="2692164"/>
          </a:xfrm>
          <a:prstGeom prst="rect">
            <a:avLst/>
          </a:prstGeom>
          <a:ln w="12700">
            <a:miter lim="400000"/>
          </a:ln>
        </p:spPr>
      </p:pic>
      <p:sp>
        <p:nvSpPr>
          <p:cNvPr id="811" name="“After reading about the culture and seeing the videos and social media posts, I could tell this was the kind of place where I wanted to be.”"/>
          <p:cNvSpPr txBox="1"/>
          <p:nvPr/>
        </p:nvSpPr>
        <p:spPr>
          <a:xfrm>
            <a:off x="14291386" y="3069883"/>
            <a:ext cx="9562309" cy="331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000">
                <a:uFill>
                  <a:solidFill>
                    <a:srgbClr val="000000"/>
                  </a:solidFill>
                </a:uFill>
                <a:latin typeface="Avenir Book"/>
                <a:ea typeface="Avenir Book"/>
                <a:cs typeface="Avenir Book"/>
                <a:sym typeface="Avenir Book"/>
              </a:defRPr>
            </a:pPr>
            <a:r>
              <a:t>“After reading about the culture and seeing the videos and social media posts, </a:t>
            </a:r>
            <a:r>
              <a:rPr>
                <a:latin typeface="Avenir Heavy"/>
                <a:ea typeface="Avenir Heavy"/>
                <a:cs typeface="Avenir Heavy"/>
                <a:sym typeface="Avenir Heavy"/>
              </a:rPr>
              <a:t>I could tell this was the kind of place where I wanted to be</a:t>
            </a:r>
            <a:r>
              <a:t>.”</a:t>
            </a:r>
          </a:p>
        </p:txBody>
      </p:sp>
      <p:sp>
        <p:nvSpPr>
          <p:cNvPr id="812"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13" name="Rectangle 1"/>
          <p:cNvSpPr txBox="1"/>
          <p:nvPr/>
        </p:nvSpPr>
        <p:spPr>
          <a:xfrm>
            <a:off x="12298994" y="9425035"/>
            <a:ext cx="11908488" cy="3202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3600">
                <a:solidFill>
                  <a:srgbClr val="2993C7"/>
                </a:solidFill>
                <a:latin typeface="Avenir Book"/>
                <a:ea typeface="Avenir Book"/>
                <a:cs typeface="Avenir Book"/>
                <a:sym typeface="Avenir Book"/>
              </a:defRPr>
            </a:lvl1pPr>
          </a:lstStyle>
          <a:p>
            <a:pPr/>
            <a:r>
              <a:t>Named a Top Workplace award by Press Enterprise, the UCPath Center offers employees a full range of benefits and the opportunity to grow and succeed. Working at UC means being a part of a vibrant institution that’s making things better for individuals, for California, for the world. </a:t>
            </a:r>
          </a:p>
        </p:txBody>
      </p:sp>
      <p:pic>
        <p:nvPicPr>
          <p:cNvPr id="814" name="UCPC_2019_infographic_radio_sound-bar.png" descr="UCPC_2019_infographic_radio_sound-bar.png"/>
          <p:cNvPicPr>
            <a:picLocks noChangeAspect="1"/>
          </p:cNvPicPr>
          <p:nvPr/>
        </p:nvPicPr>
        <p:blipFill>
          <a:blip r:embed="rId3">
            <a:extLst/>
          </a:blip>
          <a:srcRect l="0" t="40360" r="0" b="37970"/>
          <a:stretch>
            <a:fillRect/>
          </a:stretch>
        </p:blipFill>
        <p:spPr>
          <a:xfrm>
            <a:off x="15713237" y="7899422"/>
            <a:ext cx="5080001" cy="1054033"/>
          </a:xfrm>
          <a:prstGeom prst="rect">
            <a:avLst/>
          </a:prstGeom>
          <a:ln w="12700">
            <a:miter lim="400000"/>
          </a:ln>
        </p:spPr>
      </p:pic>
      <p:sp>
        <p:nvSpPr>
          <p:cNvPr id="815" name="“People say ‘Joe, you’re always on LinkedIn’ when actually, I’m just sharing and liking the UCPath Center posts (created/managed by our marketing vendor), which makes us more well known to an even bigger network.”"/>
          <p:cNvSpPr txBox="1"/>
          <p:nvPr/>
        </p:nvSpPr>
        <p:spPr>
          <a:xfrm>
            <a:off x="829550" y="1820458"/>
            <a:ext cx="10425908"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800">
                <a:uFill>
                  <a:solidFill>
                    <a:srgbClr val="000000"/>
                  </a:solidFill>
                </a:uFill>
                <a:latin typeface="Avenir Heavy"/>
                <a:ea typeface="Avenir Heavy"/>
                <a:cs typeface="Avenir Heavy"/>
                <a:sym typeface="Avenir Heavy"/>
              </a:defRPr>
            </a:pPr>
            <a:r>
              <a:rPr>
                <a:latin typeface="Avenir Book"/>
                <a:ea typeface="Avenir Book"/>
                <a:cs typeface="Avenir Book"/>
                <a:sym typeface="Avenir Book"/>
              </a:rPr>
              <a:t>What Our </a:t>
            </a:r>
            <a:r>
              <a:t>Employees Are Saying….</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7" name="UCPC_2019_infographic_radio_headphones.png" descr="UCPC_2019_infographic_radio_headphones.png"/>
          <p:cNvPicPr>
            <a:picLocks noChangeAspect="1"/>
          </p:cNvPicPr>
          <p:nvPr/>
        </p:nvPicPr>
        <p:blipFill>
          <a:blip r:embed="rId2">
            <a:extLst/>
          </a:blip>
          <a:srcRect l="14677" t="0" r="24584" b="0"/>
          <a:stretch>
            <a:fillRect/>
          </a:stretch>
        </p:blipFill>
        <p:spPr>
          <a:xfrm>
            <a:off x="1315577" y="8841708"/>
            <a:ext cx="1569001" cy="2305560"/>
          </a:xfrm>
          <a:prstGeom prst="rect">
            <a:avLst/>
          </a:prstGeom>
          <a:ln w="12700">
            <a:miter lim="400000"/>
          </a:ln>
        </p:spPr>
      </p:pic>
      <p:pic>
        <p:nvPicPr>
          <p:cNvPr id="818" name="quote_gray.png" descr="quote_gray.png"/>
          <p:cNvPicPr>
            <a:picLocks noChangeAspect="1"/>
          </p:cNvPicPr>
          <p:nvPr/>
        </p:nvPicPr>
        <p:blipFill>
          <a:blip r:embed="rId3">
            <a:extLst/>
          </a:blip>
          <a:stretch>
            <a:fillRect/>
          </a:stretch>
        </p:blipFill>
        <p:spPr>
          <a:xfrm>
            <a:off x="440674" y="2782886"/>
            <a:ext cx="3230594" cy="2692164"/>
          </a:xfrm>
          <a:prstGeom prst="rect">
            <a:avLst/>
          </a:prstGeom>
          <a:ln w="12700">
            <a:miter lim="400000"/>
          </a:ln>
        </p:spPr>
      </p:pic>
      <p:sp>
        <p:nvSpPr>
          <p:cNvPr id="819" name="“People know who we are now – no doubt. I think the marketing campaign has been a great success.”"/>
          <p:cNvSpPr txBox="1"/>
          <p:nvPr/>
        </p:nvSpPr>
        <p:spPr>
          <a:xfrm>
            <a:off x="1447524" y="3895389"/>
            <a:ext cx="9562309" cy="4074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a:uFill>
                  <a:solidFill>
                    <a:srgbClr val="000000"/>
                  </a:solidFill>
                </a:uFill>
                <a:latin typeface="Avenir Book"/>
                <a:ea typeface="Avenir Book"/>
                <a:cs typeface="Avenir Book"/>
                <a:sym typeface="Avenir Book"/>
              </a:defRPr>
            </a:pPr>
            <a:r>
              <a:t>“People know who we are now – no doubt. I think </a:t>
            </a:r>
            <a:r>
              <a:rPr>
                <a:latin typeface="Avenir Heavy"/>
                <a:ea typeface="Avenir Heavy"/>
                <a:cs typeface="Avenir Heavy"/>
                <a:sym typeface="Avenir Heavy"/>
              </a:rPr>
              <a:t>the marketing campaign has been a great success</a:t>
            </a:r>
            <a:r>
              <a:t>.”</a:t>
            </a:r>
          </a:p>
        </p:txBody>
      </p:sp>
      <p:pic>
        <p:nvPicPr>
          <p:cNvPr id="820" name="quote_gray.png" descr="quote_gray.png"/>
          <p:cNvPicPr>
            <a:picLocks noChangeAspect="1"/>
          </p:cNvPicPr>
          <p:nvPr/>
        </p:nvPicPr>
        <p:blipFill>
          <a:blip r:embed="rId3">
            <a:extLst/>
          </a:blip>
          <a:stretch>
            <a:fillRect/>
          </a:stretch>
        </p:blipFill>
        <p:spPr>
          <a:xfrm>
            <a:off x="12479597" y="3045959"/>
            <a:ext cx="3230598" cy="2692164"/>
          </a:xfrm>
          <a:prstGeom prst="rect">
            <a:avLst/>
          </a:prstGeom>
          <a:ln w="12700">
            <a:miter lim="400000"/>
          </a:ln>
        </p:spPr>
      </p:pic>
      <p:sp>
        <p:nvSpPr>
          <p:cNvPr id="821" name="“A big change this past year is that people are now able to separate us from UCR.  Even at the job fairs – we’re no longer placed next to the schools, they put us by regular employers.”"/>
          <p:cNvSpPr txBox="1"/>
          <p:nvPr/>
        </p:nvSpPr>
        <p:spPr>
          <a:xfrm>
            <a:off x="13669488" y="3784597"/>
            <a:ext cx="9562308" cy="6146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a:uFill>
                  <a:solidFill>
                    <a:srgbClr val="000000"/>
                  </a:solidFill>
                </a:uFill>
                <a:latin typeface="Avenir Book"/>
                <a:ea typeface="Avenir Book"/>
                <a:cs typeface="Avenir Book"/>
                <a:sym typeface="Avenir Book"/>
              </a:defRPr>
            </a:pPr>
            <a:r>
              <a:t>“A big change this past year is that </a:t>
            </a:r>
            <a:r>
              <a:rPr>
                <a:latin typeface="Avenir Heavy"/>
                <a:ea typeface="Avenir Heavy"/>
                <a:cs typeface="Avenir Heavy"/>
                <a:sym typeface="Avenir Heavy"/>
              </a:rPr>
              <a:t>people are now able to separate us from UCR</a:t>
            </a:r>
            <a:r>
              <a:t>.  Even at the job fairs – we’re no longer placed next to the schools, they put us by regular employers.”</a:t>
            </a:r>
          </a:p>
        </p:txBody>
      </p:sp>
      <p:sp>
        <p:nvSpPr>
          <p:cNvPr id="822"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23" name="Rectangle 1"/>
          <p:cNvSpPr txBox="1"/>
          <p:nvPr/>
        </p:nvSpPr>
        <p:spPr>
          <a:xfrm>
            <a:off x="3289581" y="9245538"/>
            <a:ext cx="7720202" cy="282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3600">
                <a:solidFill>
                  <a:srgbClr val="2993C7"/>
                </a:solidFill>
                <a:latin typeface="Avenir Book"/>
                <a:ea typeface="Avenir Book"/>
                <a:cs typeface="Avenir Book"/>
                <a:sym typeface="Avenir Book"/>
              </a:defRPr>
            </a:lvl1pPr>
          </a:lstStyle>
          <a:p>
            <a:pPr/>
            <a:r>
              <a:t>Visit UCPathJobs.org. That’s UCPathJobs.org.  Passionate people serving a greater good. That’s UC. </a:t>
            </a:r>
          </a:p>
        </p:txBody>
      </p:sp>
      <p:sp>
        <p:nvSpPr>
          <p:cNvPr id="824" name="“People say ‘Joe, you’re always on LinkedIn’ when actually, I’m just sharing and liking the UCPath Center posts (created/managed by our marketing vendor), which makes us more well known to an even bigger network.”"/>
          <p:cNvSpPr txBox="1"/>
          <p:nvPr/>
        </p:nvSpPr>
        <p:spPr>
          <a:xfrm>
            <a:off x="829550" y="1858558"/>
            <a:ext cx="1066626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400">
                <a:uFill>
                  <a:solidFill>
                    <a:srgbClr val="000000"/>
                  </a:solidFill>
                </a:uFill>
                <a:latin typeface="Avenir Heavy"/>
                <a:ea typeface="Avenir Heavy"/>
                <a:cs typeface="Avenir Heavy"/>
                <a:sym typeface="Avenir Heavy"/>
              </a:defRPr>
            </a:pPr>
            <a:r>
              <a:rPr>
                <a:latin typeface="Avenir Book"/>
                <a:ea typeface="Avenir Book"/>
                <a:cs typeface="Avenir Book"/>
                <a:sym typeface="Avenir Book"/>
              </a:rPr>
              <a:t>Establishing the </a:t>
            </a:r>
            <a:r>
              <a:t>UCPath Center Brand….</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isContent="1" isInverted="0"/>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6" name="Image" descr="Image"/>
          <p:cNvPicPr>
            <a:picLocks noChangeAspect="1"/>
          </p:cNvPicPr>
          <p:nvPr/>
        </p:nvPicPr>
        <p:blipFill>
          <a:blip r:embed="rId2">
            <a:extLst/>
          </a:blip>
          <a:srcRect l="19779" t="0" r="17544" b="0"/>
          <a:stretch>
            <a:fillRect/>
          </a:stretch>
        </p:blipFill>
        <p:spPr>
          <a:xfrm>
            <a:off x="13455823" y="7868495"/>
            <a:ext cx="3754724" cy="1382484"/>
          </a:xfrm>
          <a:prstGeom prst="rect">
            <a:avLst/>
          </a:prstGeom>
          <a:ln w="12700">
            <a:miter lim="400000"/>
          </a:ln>
        </p:spPr>
      </p:pic>
      <p:pic>
        <p:nvPicPr>
          <p:cNvPr id="827" name="quote_gray.png" descr="quote_gray.png"/>
          <p:cNvPicPr>
            <a:picLocks noChangeAspect="1"/>
          </p:cNvPicPr>
          <p:nvPr/>
        </p:nvPicPr>
        <p:blipFill>
          <a:blip r:embed="rId3">
            <a:extLst/>
          </a:blip>
          <a:stretch>
            <a:fillRect/>
          </a:stretch>
        </p:blipFill>
        <p:spPr>
          <a:xfrm>
            <a:off x="224699" y="2958279"/>
            <a:ext cx="3230597" cy="2692165"/>
          </a:xfrm>
          <a:prstGeom prst="rect">
            <a:avLst/>
          </a:prstGeom>
          <a:ln w="12700">
            <a:miter lim="400000"/>
          </a:ln>
        </p:spPr>
      </p:pic>
      <p:sp>
        <p:nvSpPr>
          <p:cNvPr id="828" name="“The colorful/well-branded marketing materials, new UCPathJobs.org website, videos and social media posts are all an important part of our recruitment strategy and also being used regularly by the recruitment team to help promote the UCPath Center and draw in potential candidates.”"/>
          <p:cNvSpPr txBox="1"/>
          <p:nvPr/>
        </p:nvSpPr>
        <p:spPr>
          <a:xfrm>
            <a:off x="1062403" y="4141020"/>
            <a:ext cx="10200554" cy="661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400">
                <a:uFill>
                  <a:solidFill>
                    <a:srgbClr val="000000"/>
                  </a:solidFill>
                </a:uFill>
                <a:latin typeface="Avenir Book"/>
                <a:ea typeface="Avenir Book"/>
                <a:cs typeface="Avenir Book"/>
                <a:sym typeface="Avenir Book"/>
              </a:defRPr>
            </a:pPr>
            <a:r>
              <a:t>“</a:t>
            </a:r>
            <a:r>
              <a:rPr sz="4000"/>
              <a:t>I was </a:t>
            </a:r>
            <a:r>
              <a:rPr sz="4000">
                <a:latin typeface="Avenir Heavy"/>
                <a:ea typeface="Avenir Heavy"/>
                <a:cs typeface="Avenir Heavy"/>
                <a:sym typeface="Avenir Heavy"/>
              </a:rPr>
              <a:t>using LinkedIn as my job search engine searching for a job at a school and saw an online ad that said “Now Hiring.”</a:t>
            </a:r>
            <a:r>
              <a:rPr sz="4000"/>
              <a:t> It took me to the UCPathJobs.org page. When I saw that a prestigious company such as UC had a benefits department – I jumped on it and eventually accepted the job.“ </a:t>
            </a:r>
            <a:endParaRPr sz="4000"/>
          </a:p>
          <a:p>
            <a:pPr algn="l" defTabSz="457200">
              <a:lnSpc>
                <a:spcPct val="120000"/>
              </a:lnSpc>
              <a:defRPr sz="4400">
                <a:uFill>
                  <a:solidFill>
                    <a:srgbClr val="000000"/>
                  </a:solidFill>
                </a:uFill>
                <a:latin typeface="Avenir Book Oblique"/>
                <a:ea typeface="Avenir Book Oblique"/>
                <a:cs typeface="Avenir Book Oblique"/>
                <a:sym typeface="Avenir Book Oblique"/>
              </a:defRPr>
            </a:pPr>
            <a:r>
              <a:rPr sz="3300"/>
              <a:t>– Zabrina Crespo, UCPath Center Benefits Team</a:t>
            </a:r>
          </a:p>
        </p:txBody>
      </p:sp>
      <p:sp>
        <p:nvSpPr>
          <p:cNvPr id="829"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0" name="Picture 1" descr="Picture 1"/>
          <p:cNvPicPr>
            <a:picLocks noChangeAspect="1"/>
          </p:cNvPicPr>
          <p:nvPr/>
        </p:nvPicPr>
        <p:blipFill>
          <a:blip r:embed="rId4">
            <a:extLst/>
          </a:blip>
          <a:srcRect l="1952" t="1951" r="0" b="1951"/>
          <a:stretch>
            <a:fillRect/>
          </a:stretch>
        </p:blipFill>
        <p:spPr>
          <a:xfrm>
            <a:off x="19237957" y="1936407"/>
            <a:ext cx="4705728" cy="4736037"/>
          </a:xfrm>
          <a:prstGeom prst="rect">
            <a:avLst/>
          </a:prstGeom>
          <a:ln w="12700">
            <a:miter lim="400000"/>
          </a:ln>
        </p:spPr>
      </p:pic>
      <p:pic>
        <p:nvPicPr>
          <p:cNvPr id="831" name="UCPC_2019_content-social.jpg" descr="UCPC_2019_content-social.jpg"/>
          <p:cNvPicPr>
            <a:picLocks noChangeAspect="1"/>
          </p:cNvPicPr>
          <p:nvPr/>
        </p:nvPicPr>
        <p:blipFill>
          <a:blip r:embed="rId5">
            <a:extLst/>
          </a:blip>
          <a:stretch>
            <a:fillRect/>
          </a:stretch>
        </p:blipFill>
        <p:spPr>
          <a:xfrm>
            <a:off x="18043633" y="7808521"/>
            <a:ext cx="5653085" cy="5648377"/>
          </a:xfrm>
          <a:prstGeom prst="rect">
            <a:avLst/>
          </a:prstGeom>
          <a:ln w="12700">
            <a:miter lim="400000"/>
          </a:ln>
        </p:spPr>
      </p:pic>
      <p:sp>
        <p:nvSpPr>
          <p:cNvPr id="832" name="“People say ‘Joe, you’re always on LinkedIn’ when actually, I’m just sharing and liking the UCPath Center posts (created/managed by our marketing vendor), which makes us more well known to an even bigger network.”"/>
          <p:cNvSpPr txBox="1"/>
          <p:nvPr/>
        </p:nvSpPr>
        <p:spPr>
          <a:xfrm>
            <a:off x="829550" y="1858558"/>
            <a:ext cx="1066626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4400">
                <a:uFill>
                  <a:solidFill>
                    <a:srgbClr val="000000"/>
                  </a:solidFill>
                </a:uFill>
                <a:latin typeface="Avenir Heavy"/>
                <a:ea typeface="Avenir Heavy"/>
                <a:cs typeface="Avenir Heavy"/>
                <a:sym typeface="Avenir Heavy"/>
              </a:defRPr>
            </a:pPr>
            <a:r>
              <a:rPr>
                <a:latin typeface="Avenir Book"/>
                <a:ea typeface="Avenir Book"/>
                <a:cs typeface="Avenir Book"/>
                <a:sym typeface="Avenir Book"/>
              </a:rPr>
              <a:t>About Our </a:t>
            </a:r>
            <a:r>
              <a:t>Digital Media Ads….</a:t>
            </a:r>
          </a:p>
        </p:txBody>
      </p:sp>
      <p:pic>
        <p:nvPicPr>
          <p:cNvPr id="833" name="Screen Shot 2018-10-02 at 2.42.20 PM.png" descr="Screen Shot 2018-10-02 at 2.42.20 PM.png"/>
          <p:cNvPicPr>
            <a:picLocks noChangeAspect="1"/>
          </p:cNvPicPr>
          <p:nvPr/>
        </p:nvPicPr>
        <p:blipFill>
          <a:blip r:embed="rId6">
            <a:extLst/>
          </a:blip>
          <a:stretch>
            <a:fillRect/>
          </a:stretch>
        </p:blipFill>
        <p:spPr>
          <a:xfrm>
            <a:off x="13470562" y="9309048"/>
            <a:ext cx="3591353" cy="3015816"/>
          </a:xfrm>
          <a:prstGeom prst="rect">
            <a:avLst/>
          </a:prstGeom>
          <a:ln w="12700">
            <a:miter lim="400000"/>
          </a:ln>
        </p:spPr>
      </p:pic>
      <p:pic>
        <p:nvPicPr>
          <p:cNvPr id="834" name="linkedin-ad-benefits.jpg" descr="linkedin-ad-benefits.jpg"/>
          <p:cNvPicPr>
            <a:picLocks noChangeAspect="1"/>
          </p:cNvPicPr>
          <p:nvPr/>
        </p:nvPicPr>
        <p:blipFill>
          <a:blip r:embed="rId7">
            <a:extLst/>
          </a:blip>
          <a:stretch>
            <a:fillRect/>
          </a:stretch>
        </p:blipFill>
        <p:spPr>
          <a:xfrm>
            <a:off x="12394408" y="1567267"/>
            <a:ext cx="6308363" cy="61255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r" isContent="1" isInverted="0"/>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EE7290"/>
            </a:gs>
            <a:gs pos="11493">
              <a:srgbClr val="EF7D89"/>
            </a:gs>
            <a:gs pos="30045">
              <a:srgbClr val="F18882"/>
            </a:gs>
            <a:gs pos="53231">
              <a:srgbClr val="F49D73"/>
            </a:gs>
            <a:gs pos="71919">
              <a:srgbClr val="F6B163"/>
            </a:gs>
            <a:gs pos="100000">
              <a:srgbClr val="F9CF4E"/>
            </a:gs>
          </a:gsLst>
          <a:lin ang="20400000" scaled="0"/>
        </a:gradFill>
      </p:bgPr>
    </p:bg>
    <p:spTree>
      <p:nvGrpSpPr>
        <p:cNvPr id="1" name=""/>
        <p:cNvGrpSpPr/>
        <p:nvPr/>
      </p:nvGrpSpPr>
      <p:grpSpPr>
        <a:xfrm>
          <a:off x="0" y="0"/>
          <a:ext cx="0" cy="0"/>
          <a:chOff x="0" y="0"/>
          <a:chExt cx="0" cy="0"/>
        </a:xfrm>
      </p:grpSpPr>
      <p:sp>
        <p:nvSpPr>
          <p:cNvPr id="836" name="Growth and success…"/>
          <p:cNvSpPr txBox="1"/>
          <p:nvPr>
            <p:ph type="title"/>
          </p:nvPr>
        </p:nvSpPr>
        <p:spPr>
          <a:xfrm>
            <a:off x="558265" y="4104640"/>
            <a:ext cx="23267470" cy="5506723"/>
          </a:xfrm>
          <a:prstGeom prst="rect">
            <a:avLst/>
          </a:prstGeom>
        </p:spPr>
        <p:txBody>
          <a:bodyPr/>
          <a:lstStyle/>
          <a:p>
            <a:pPr>
              <a:lnSpc>
                <a:spcPct val="80000"/>
              </a:lnSpc>
              <a:defRPr>
                <a:latin typeface="Avenir Heavy"/>
                <a:ea typeface="Avenir Heavy"/>
                <a:cs typeface="Avenir Heavy"/>
                <a:sym typeface="Avenir Heavy"/>
              </a:defRPr>
            </a:pPr>
            <a:r>
              <a:t>Growth and </a:t>
            </a:r>
            <a:r>
              <a:t>S</a:t>
            </a:r>
            <a:r>
              <a:t>uccess</a:t>
            </a:r>
          </a:p>
          <a:p>
            <a:pPr>
              <a:lnSpc>
                <a:spcPct val="80000"/>
              </a:lnSpc>
              <a:defRPr sz="10800">
                <a:latin typeface="Avenir Roman"/>
                <a:ea typeface="Avenir Roman"/>
                <a:cs typeface="Avenir Roman"/>
                <a:sym typeface="Avenir Roman"/>
              </a:defRPr>
            </a:pPr>
            <a:r>
              <a:t>2019 and beyond</a:t>
            </a:r>
          </a:p>
        </p:txBody>
      </p:sp>
      <p:sp>
        <p:nvSpPr>
          <p:cNvPr id="837" name="Onwards and upwards!"/>
          <p:cNvSpPr txBox="1"/>
          <p:nvPr>
            <p:ph type="body" sz="quarter" idx="1"/>
          </p:nvPr>
        </p:nvSpPr>
        <p:spPr>
          <a:xfrm>
            <a:off x="8760631" y="559592"/>
            <a:ext cx="6862738" cy="2099374"/>
          </a:xfrm>
          <a:prstGeom prst="rect">
            <a:avLst/>
          </a:prstGeom>
        </p:spPr>
        <p:txBody>
          <a:bodyPr anchor="ctr"/>
          <a:lstStyle>
            <a:lvl1pPr>
              <a:lnSpc>
                <a:spcPct val="90000"/>
              </a:lnSpc>
              <a:defRPr spc="0" sz="3000"/>
            </a:lvl1pPr>
          </a:lstStyle>
          <a:p>
            <a:pPr/>
            <a:r>
              <a:t>Onwards and upwards!</a:t>
            </a:r>
          </a:p>
        </p:txBody>
      </p:sp>
      <p:sp>
        <p:nvSpPr>
          <p:cNvPr id="838"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Continue to increase the number of qualified candidates per UCPath Center job opening during 2019 by educating and driving candidates to the ADP online job board to apply for an open position."/>
          <p:cNvSpPr txBox="1"/>
          <p:nvPr>
            <p:ph type="body" sz="half" idx="4294967295"/>
          </p:nvPr>
        </p:nvSpPr>
        <p:spPr>
          <a:xfrm>
            <a:off x="2333296" y="6258909"/>
            <a:ext cx="20193392" cy="3799943"/>
          </a:xfrm>
          <a:prstGeom prst="rect">
            <a:avLst/>
          </a:prstGeom>
        </p:spPr>
        <p:txBody>
          <a:bodyPr anchor="t"/>
          <a:lstStyle>
            <a:lvl1pPr marL="0" indent="0" defTabSz="457200">
              <a:lnSpc>
                <a:spcPct val="100000"/>
              </a:lnSpc>
              <a:spcBef>
                <a:spcPts val="0"/>
              </a:spcBef>
              <a:buSzTx/>
              <a:buNone/>
              <a:defRPr spc="0" sz="4400">
                <a:solidFill>
                  <a:srgbClr val="000000"/>
                </a:solidFill>
                <a:latin typeface="Avenir Heavy"/>
                <a:ea typeface="Avenir Heavy"/>
                <a:cs typeface="Avenir Heavy"/>
                <a:sym typeface="Avenir Heavy"/>
              </a:defRPr>
            </a:lvl1pPr>
          </a:lstStyle>
          <a:p>
            <a:pPr/>
            <a:r>
              <a:t>Increase the average number of qualified candidates per UCPath Center job opening by 60% by the end of 2019 by educating and driving candidates to the ADP online job board to apply for an open position. </a:t>
            </a:r>
          </a:p>
        </p:txBody>
      </p:sp>
      <p:sp>
        <p:nvSpPr>
          <p:cNvPr id="841" name="2019 Campaign Goal"/>
          <p:cNvSpPr txBox="1"/>
          <p:nvPr/>
        </p:nvSpPr>
        <p:spPr>
          <a:xfrm>
            <a:off x="1928896" y="3559595"/>
            <a:ext cx="13391538" cy="20376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80000"/>
              </a:lnSpc>
              <a:defRPr sz="10000">
                <a:solidFill>
                  <a:srgbClr val="44474F"/>
                </a:solidFill>
                <a:latin typeface="Avenir Roman"/>
                <a:ea typeface="Avenir Roman"/>
                <a:cs typeface="Avenir Roman"/>
                <a:sym typeface="Avenir Roman"/>
              </a:defRPr>
            </a:pPr>
            <a:r>
              <a:t>2019 Campaign </a:t>
            </a:r>
            <a:r>
              <a:rPr>
                <a:latin typeface="Avenir Heavy"/>
                <a:ea typeface="Avenir Heavy"/>
                <a:cs typeface="Avenir Heavy"/>
                <a:sym typeface="Avenir Heavy"/>
              </a:rPr>
              <a:t>Goal</a:t>
            </a:r>
          </a:p>
        </p:txBody>
      </p:sp>
      <p:sp>
        <p:nvSpPr>
          <p:cNvPr id="842"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l" isContent="1" isInverted="0"/>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Solidify the UCPath Center brand and ensure a consistent, professional, engaging narrative continues to establish the UCPath Center as a top employer in the Southern California region…"/>
          <p:cNvSpPr txBox="1"/>
          <p:nvPr>
            <p:ph type="body" idx="1"/>
          </p:nvPr>
        </p:nvSpPr>
        <p:spPr>
          <a:xfrm>
            <a:off x="1126093" y="3596606"/>
            <a:ext cx="15317342" cy="9000043"/>
          </a:xfrm>
          <a:prstGeom prst="rect">
            <a:avLst/>
          </a:prstGeom>
        </p:spPr>
        <p:txBody>
          <a:bodyPr/>
          <a:lstStyle/>
          <a:p>
            <a:pPr marL="513333" indent="-298450" defTabSz="429768">
              <a:lnSpc>
                <a:spcPct val="120000"/>
              </a:lnSpc>
              <a:spcBef>
                <a:spcPts val="900"/>
              </a:spcBef>
              <a:buSzPct val="100000"/>
              <a:buFont typeface="Helvetica Neue"/>
              <a:buChar char="•"/>
              <a:defRPr spc="0" sz="3300">
                <a:solidFill>
                  <a:srgbClr val="000000"/>
                </a:solidFill>
                <a:uFill>
                  <a:solidFill>
                    <a:srgbClr val="000000"/>
                  </a:solidFill>
                </a:uFill>
                <a:latin typeface="Avenir Heavy"/>
                <a:ea typeface="Avenir Heavy"/>
                <a:cs typeface="Avenir Heavy"/>
                <a:sym typeface="Avenir Heavy"/>
              </a:defRPr>
            </a:pPr>
            <a:r>
              <a:t>Solidify the UCPath Center brand</a:t>
            </a:r>
            <a:r>
              <a:rPr>
                <a:latin typeface="Avenir Book"/>
                <a:ea typeface="Avenir Book"/>
                <a:cs typeface="Avenir Book"/>
                <a:sym typeface="Avenir Book"/>
              </a:rPr>
              <a:t> and ensure a consistent, professional, engaging narrative continues to establish the UCPath Center as a </a:t>
            </a:r>
            <a:r>
              <a:t>top employer in the Southern California region </a:t>
            </a:r>
            <a:endParaRPr sz="2800"/>
          </a:p>
          <a:p>
            <a:pPr marL="513333" indent="-298450" defTabSz="429768">
              <a:lnSpc>
                <a:spcPct val="120000"/>
              </a:lnSpc>
              <a:spcBef>
                <a:spcPts val="900"/>
              </a:spcBef>
              <a:buSzPct val="100000"/>
              <a:buFont typeface="Helvetica Neue"/>
              <a:buChar char="•"/>
              <a:defRPr spc="0" sz="3300">
                <a:solidFill>
                  <a:srgbClr val="000000"/>
                </a:solidFill>
                <a:uFill>
                  <a:solidFill>
                    <a:srgbClr val="000000"/>
                  </a:solidFill>
                </a:uFill>
                <a:latin typeface="Avenir Book"/>
                <a:ea typeface="Avenir Book"/>
                <a:cs typeface="Avenir Book"/>
                <a:sym typeface="Avenir Book"/>
              </a:defRPr>
            </a:pPr>
            <a:r>
              <a:t>Target</a:t>
            </a:r>
            <a:r>
              <a:rPr>
                <a:latin typeface="Avenir Heavy"/>
                <a:ea typeface="Avenir Heavy"/>
                <a:cs typeface="Avenir Heavy"/>
                <a:sym typeface="Avenir Heavy"/>
              </a:rPr>
              <a:t> new qualified candidates</a:t>
            </a:r>
            <a:r>
              <a:t> with more content on in-depth topics such as PeopleSoft and Oracle based on data and campaign performance to support the UCPath Center’s hiring goals</a:t>
            </a:r>
            <a:endParaRPr sz="2800"/>
          </a:p>
          <a:p>
            <a:pPr marL="513333" indent="-298450" defTabSz="429768">
              <a:lnSpc>
                <a:spcPct val="120000"/>
              </a:lnSpc>
              <a:spcBef>
                <a:spcPts val="900"/>
              </a:spcBef>
              <a:buSzPct val="100000"/>
              <a:buFont typeface="Helvetica Neue"/>
              <a:buChar char="•"/>
              <a:defRPr spc="0" sz="3300">
                <a:solidFill>
                  <a:srgbClr val="000000"/>
                </a:solidFill>
                <a:uFill>
                  <a:solidFill>
                    <a:srgbClr val="000000"/>
                  </a:solidFill>
                </a:uFill>
                <a:latin typeface="Avenir Book"/>
                <a:ea typeface="Avenir Book"/>
                <a:cs typeface="Avenir Book"/>
                <a:sym typeface="Avenir Book"/>
              </a:defRPr>
            </a:pPr>
            <a:r>
              <a:t>Continue to</a:t>
            </a:r>
            <a:r>
              <a:rPr>
                <a:latin typeface="Avenir Heavy"/>
                <a:ea typeface="Avenir Heavy"/>
                <a:cs typeface="Avenir Heavy"/>
                <a:sym typeface="Avenir Heavy"/>
              </a:rPr>
              <a:t> increase</a:t>
            </a:r>
            <a:r>
              <a:t> </a:t>
            </a:r>
            <a:r>
              <a:rPr>
                <a:latin typeface="Avenir Heavy"/>
                <a:ea typeface="Avenir Heavy"/>
                <a:cs typeface="Avenir Heavy"/>
                <a:sym typeface="Avenir Heavy"/>
              </a:rPr>
              <a:t>the number of qualified candidates</a:t>
            </a:r>
            <a:r>
              <a:t> per UCPath Center job opening</a:t>
            </a:r>
            <a:endParaRPr sz="2800"/>
          </a:p>
          <a:p>
            <a:pPr marL="513333" indent="-298450" defTabSz="429768">
              <a:lnSpc>
                <a:spcPct val="120000"/>
              </a:lnSpc>
              <a:spcBef>
                <a:spcPts val="900"/>
              </a:spcBef>
              <a:buSzPct val="100000"/>
              <a:buFont typeface="Helvetica Neue"/>
              <a:buChar char="•"/>
              <a:defRPr spc="0" sz="3300">
                <a:solidFill>
                  <a:srgbClr val="000000"/>
                </a:solidFill>
                <a:uFill>
                  <a:solidFill>
                    <a:srgbClr val="000000"/>
                  </a:solidFill>
                </a:uFill>
                <a:latin typeface="Avenir Heavy"/>
                <a:ea typeface="Avenir Heavy"/>
                <a:cs typeface="Avenir Heavy"/>
                <a:sym typeface="Avenir Heavy"/>
              </a:defRPr>
            </a:pPr>
            <a:r>
              <a:t>Arm the UCPath Center recruitment team</a:t>
            </a:r>
            <a:r>
              <a:rPr>
                <a:latin typeface="Avenir Book"/>
                <a:ea typeface="Avenir Book"/>
                <a:cs typeface="Avenir Book"/>
                <a:sym typeface="Avenir Book"/>
              </a:rPr>
              <a:t> with the marketing content necessary to attract top talent</a:t>
            </a:r>
            <a:endParaRPr sz="2800"/>
          </a:p>
          <a:p>
            <a:pPr marL="513333" indent="-298450" defTabSz="429768">
              <a:lnSpc>
                <a:spcPct val="120000"/>
              </a:lnSpc>
              <a:spcBef>
                <a:spcPts val="900"/>
              </a:spcBef>
              <a:buSzPct val="100000"/>
              <a:buFont typeface="Helvetica Neue"/>
              <a:buChar char="•"/>
              <a:defRPr spc="0" sz="3300">
                <a:solidFill>
                  <a:srgbClr val="000000"/>
                </a:solidFill>
                <a:uFill>
                  <a:solidFill>
                    <a:srgbClr val="000000"/>
                  </a:solidFill>
                </a:uFill>
                <a:latin typeface="Avenir Book"/>
                <a:ea typeface="Avenir Book"/>
                <a:cs typeface="Avenir Book"/>
                <a:sym typeface="Avenir Book"/>
              </a:defRPr>
            </a:pPr>
            <a:r>
              <a:t>Provide </a:t>
            </a:r>
            <a:r>
              <a:rPr>
                <a:latin typeface="Avenir Heavy"/>
                <a:ea typeface="Avenir Heavy"/>
                <a:cs typeface="Avenir Heavy"/>
                <a:sym typeface="Avenir Heavy"/>
              </a:rPr>
              <a:t>operational</a:t>
            </a:r>
            <a:r>
              <a:t> and </a:t>
            </a:r>
            <a:r>
              <a:rPr>
                <a:latin typeface="Avenir Heavy"/>
                <a:ea typeface="Avenir Heavy"/>
                <a:cs typeface="Avenir Heavy"/>
                <a:sym typeface="Avenir Heavy"/>
              </a:rPr>
              <a:t>executional support</a:t>
            </a:r>
            <a:r>
              <a:t> to the UCPath Center HR and Communications teams</a:t>
            </a:r>
          </a:p>
        </p:txBody>
      </p:sp>
      <p:sp>
        <p:nvSpPr>
          <p:cNvPr id="847" name="Why continue in 2019?"/>
          <p:cNvSpPr txBox="1"/>
          <p:nvPr>
            <p:ph type="title"/>
          </p:nvPr>
        </p:nvSpPr>
        <p:spPr>
          <a:xfrm>
            <a:off x="770090" y="2214796"/>
            <a:ext cx="14219644" cy="1582842"/>
          </a:xfrm>
          <a:prstGeom prst="rect">
            <a:avLst/>
          </a:prstGeom>
        </p:spPr>
        <p:txBody>
          <a:bodyPr/>
          <a:lstStyle/>
          <a:p>
            <a:pPr>
              <a:lnSpc>
                <a:spcPct val="80000"/>
              </a:lnSpc>
              <a:defRPr sz="6700">
                <a:latin typeface="Avenir Roman"/>
                <a:ea typeface="Avenir Roman"/>
                <a:cs typeface="Avenir Roman"/>
                <a:sym typeface="Avenir Roman"/>
              </a:defRPr>
            </a:pPr>
            <a:r>
              <a:t>Why continue </a:t>
            </a:r>
            <a:r>
              <a:rPr>
                <a:latin typeface="Avenir Heavy"/>
                <a:ea typeface="Avenir Heavy"/>
                <a:cs typeface="Avenir Heavy"/>
                <a:sym typeface="Avenir Heavy"/>
              </a:rPr>
              <a:t>in 2019?</a:t>
            </a:r>
          </a:p>
        </p:txBody>
      </p:sp>
      <p:pic>
        <p:nvPicPr>
          <p:cNvPr id="848" name="UC_Riverside_Day2-265.JPG" descr="UC_Riverside_Day2-265.JPG"/>
          <p:cNvPicPr>
            <a:picLocks noChangeAspect="1"/>
          </p:cNvPicPr>
          <p:nvPr>
            <p:ph type="pic" idx="13"/>
          </p:nvPr>
        </p:nvPicPr>
        <p:blipFill>
          <a:blip r:embed="rId2">
            <a:extLst/>
          </a:blip>
          <a:srcRect l="32787" t="0" r="16864" b="0"/>
          <a:stretch>
            <a:fillRect/>
          </a:stretch>
        </p:blipFill>
        <p:spPr>
          <a:xfrm>
            <a:off x="18953545" y="6495419"/>
            <a:ext cx="5461004" cy="7234709"/>
          </a:xfrm>
          <a:prstGeom prst="rect">
            <a:avLst/>
          </a:prstGeom>
        </p:spPr>
      </p:pic>
      <p:pic>
        <p:nvPicPr>
          <p:cNvPr id="849" name="DSCF6407.jpg" descr="DSCF6407.jpg"/>
          <p:cNvPicPr>
            <a:picLocks noChangeAspect="1"/>
          </p:cNvPicPr>
          <p:nvPr>
            <p:ph type="pic" idx="14"/>
          </p:nvPr>
        </p:nvPicPr>
        <p:blipFill>
          <a:blip r:embed="rId3">
            <a:extLst/>
          </a:blip>
          <a:srcRect l="11515" t="2836" r="37643" b="9813"/>
          <a:stretch>
            <a:fillRect/>
          </a:stretch>
        </p:blipFill>
        <p:spPr>
          <a:xfrm>
            <a:off x="18953543" y="-12872"/>
            <a:ext cx="5461004" cy="6257939"/>
          </a:xfrm>
          <a:prstGeom prst="rect">
            <a:avLst/>
          </a:prstGeom>
        </p:spPr>
      </p:pic>
      <p:sp>
        <p:nvSpPr>
          <p:cNvPr id="850" name="Slide Number"/>
          <p:cNvSpPr txBox="1"/>
          <p:nvPr>
            <p:ph type="sldNum" sz="quarter" idx="4294967295"/>
          </p:nvPr>
        </p:nvSpPr>
        <p:spPr>
          <a:xfrm>
            <a:off x="23506644" y="13055600"/>
            <a:ext cx="439205" cy="45720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u" isContent="1" isInverted="0"/>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Solidify the UCPath Center brand and ensure a consistent, professional, engaging narrative continues to establish the UCPath Center as a top employer in the Southern California region…"/>
          <p:cNvSpPr txBox="1"/>
          <p:nvPr>
            <p:ph type="body" sz="half" idx="1"/>
          </p:nvPr>
        </p:nvSpPr>
        <p:spPr>
          <a:xfrm>
            <a:off x="1106826" y="4425758"/>
            <a:ext cx="15004083" cy="7164549"/>
          </a:xfrm>
          <a:prstGeom prst="rect">
            <a:avLst/>
          </a:prstGeom>
        </p:spPr>
        <p:txBody>
          <a:bodyPr/>
          <a:lstStyle/>
          <a:p>
            <a:pPr marL="1079500" indent="-317500" defTabSz="457200">
              <a:lnSpc>
                <a:spcPct val="120000"/>
              </a:lnSpc>
              <a:spcBef>
                <a:spcPts val="1000"/>
              </a:spcBef>
              <a:buSzPct val="100000"/>
              <a:buFont typeface="Helvetica Neue"/>
              <a:buChar char="-"/>
              <a:defRPr spc="0" sz="3200">
                <a:solidFill>
                  <a:srgbClr val="000000"/>
                </a:solidFill>
                <a:uFill>
                  <a:solidFill>
                    <a:srgbClr val="000000"/>
                  </a:solidFill>
                </a:uFill>
                <a:latin typeface="Avenir Heavy"/>
                <a:ea typeface="Avenir Heavy"/>
                <a:cs typeface="Avenir Heavy"/>
                <a:sym typeface="Avenir Heavy"/>
              </a:defRPr>
            </a:pPr>
            <a:r>
              <a:t>Consistent and well branded creative design</a:t>
            </a:r>
            <a:r>
              <a:rPr>
                <a:latin typeface="Avenir Book"/>
                <a:ea typeface="Avenir Book"/>
                <a:cs typeface="Avenir Book"/>
                <a:sym typeface="Avenir Book"/>
              </a:rPr>
              <a:t> of marketing/press/ communications collateral</a:t>
            </a:r>
          </a:p>
          <a:p>
            <a:pPr marL="1079500" indent="-317500" defTabSz="457200">
              <a:lnSpc>
                <a:spcPct val="120000"/>
              </a:lnSpc>
              <a:spcBef>
                <a:spcPts val="1000"/>
              </a:spcBef>
              <a:buSzPct val="100000"/>
              <a:buFont typeface="Helvetica Neue"/>
              <a:buChar char="-"/>
              <a:defRPr spc="0" sz="3200">
                <a:solidFill>
                  <a:srgbClr val="000000"/>
                </a:solidFill>
                <a:uFill>
                  <a:solidFill>
                    <a:srgbClr val="000000"/>
                  </a:solidFill>
                </a:uFill>
                <a:latin typeface="Avenir Heavy"/>
                <a:ea typeface="Avenir Heavy"/>
                <a:cs typeface="Avenir Heavy"/>
                <a:sym typeface="Avenir Heavy"/>
              </a:defRPr>
            </a:pPr>
            <a:r>
              <a:t>Market research</a:t>
            </a:r>
            <a:r>
              <a:rPr>
                <a:latin typeface="Avenir Book"/>
                <a:ea typeface="Avenir Book"/>
                <a:cs typeface="Avenir Book"/>
                <a:sym typeface="Avenir Book"/>
              </a:rPr>
              <a:t> for additional communications or advertising initiatives</a:t>
            </a:r>
          </a:p>
          <a:p>
            <a:pPr marL="1079500" indent="-317500" defTabSz="457200">
              <a:lnSpc>
                <a:spcPct val="120000"/>
              </a:lnSpc>
              <a:spcBef>
                <a:spcPts val="1000"/>
              </a:spcBef>
              <a:buSzPct val="100000"/>
              <a:buFont typeface="Helvetica Neue"/>
              <a:buChar char="-"/>
              <a:defRPr spc="0" sz="3200">
                <a:solidFill>
                  <a:srgbClr val="000000"/>
                </a:solidFill>
                <a:uFill>
                  <a:solidFill>
                    <a:srgbClr val="000000"/>
                  </a:solidFill>
                </a:uFill>
                <a:latin typeface="Avenir Heavy"/>
                <a:ea typeface="Avenir Heavy"/>
                <a:cs typeface="Avenir Heavy"/>
                <a:sym typeface="Avenir Heavy"/>
              </a:defRPr>
            </a:pPr>
            <a:r>
              <a:t>Brand positioning</a:t>
            </a:r>
            <a:r>
              <a:rPr>
                <a:latin typeface="Avenir Book"/>
                <a:ea typeface="Avenir Book"/>
                <a:cs typeface="Avenir Book"/>
                <a:sym typeface="Avenir Book"/>
              </a:rPr>
              <a:t> for internal and external press and public relations communications</a:t>
            </a:r>
          </a:p>
          <a:p>
            <a:pPr marL="1079500" indent="-317500" defTabSz="457200">
              <a:lnSpc>
                <a:spcPct val="120000"/>
              </a:lnSpc>
              <a:spcBef>
                <a:spcPts val="1000"/>
              </a:spcBef>
              <a:buSzPct val="100000"/>
              <a:buFont typeface="Helvetica Neue"/>
              <a:buChar char="-"/>
              <a:defRPr spc="0" sz="3200">
                <a:solidFill>
                  <a:srgbClr val="000000"/>
                </a:solidFill>
                <a:uFill>
                  <a:solidFill>
                    <a:srgbClr val="000000"/>
                  </a:solidFill>
                </a:uFill>
                <a:latin typeface="Avenir Heavy"/>
                <a:ea typeface="Avenir Heavy"/>
                <a:cs typeface="Avenir Heavy"/>
                <a:sym typeface="Avenir Heavy"/>
              </a:defRPr>
            </a:pPr>
            <a:r>
              <a:t>Internal UC communications</a:t>
            </a:r>
            <a:r>
              <a:t> – consistent and well branded</a:t>
            </a:r>
            <a:r>
              <a:rPr>
                <a:latin typeface="Avenir Book"/>
                <a:ea typeface="Avenir Book"/>
                <a:cs typeface="Avenir Book"/>
                <a:sym typeface="Avenir Book"/>
              </a:rPr>
              <a:t> creative design of posters, PowerPoint presentations and other collateral requested by the UCPath Center Executive Director and leadership staff</a:t>
            </a:r>
          </a:p>
        </p:txBody>
      </p:sp>
      <p:sp>
        <p:nvSpPr>
          <p:cNvPr id="853" name="Why continue in 2019?"/>
          <p:cNvSpPr txBox="1"/>
          <p:nvPr>
            <p:ph type="title"/>
          </p:nvPr>
        </p:nvSpPr>
        <p:spPr>
          <a:xfrm>
            <a:off x="770090" y="2214796"/>
            <a:ext cx="14219644" cy="1582842"/>
          </a:xfrm>
          <a:prstGeom prst="rect">
            <a:avLst/>
          </a:prstGeom>
        </p:spPr>
        <p:txBody>
          <a:bodyPr/>
          <a:lstStyle>
            <a:lvl1pPr>
              <a:lnSpc>
                <a:spcPct val="80000"/>
              </a:lnSpc>
              <a:defRPr sz="6700">
                <a:latin typeface="Avenir Roman"/>
                <a:ea typeface="Avenir Roman"/>
                <a:cs typeface="Avenir Roman"/>
                <a:sym typeface="Avenir Roman"/>
              </a:defRPr>
            </a:lvl1pPr>
          </a:lstStyle>
          <a:p>
            <a:pPr/>
            <a:r>
              <a:t>More Reasons…..</a:t>
            </a:r>
          </a:p>
        </p:txBody>
      </p:sp>
      <p:pic>
        <p:nvPicPr>
          <p:cNvPr id="854" name="IMG_8798.jpg" descr="IMG_8798.jpg"/>
          <p:cNvPicPr>
            <a:picLocks noChangeAspect="1"/>
          </p:cNvPicPr>
          <p:nvPr>
            <p:ph type="pic" idx="13"/>
          </p:nvPr>
        </p:nvPicPr>
        <p:blipFill>
          <a:blip r:embed="rId2">
            <a:extLst/>
          </a:blip>
          <a:srcRect l="5674" t="4879" r="48942" b="4879"/>
          <a:stretch>
            <a:fillRect/>
          </a:stretch>
        </p:blipFill>
        <p:spPr>
          <a:xfrm>
            <a:off x="18953546" y="6495419"/>
            <a:ext cx="5461004" cy="7234709"/>
          </a:xfrm>
          <a:prstGeom prst="rect">
            <a:avLst/>
          </a:prstGeom>
        </p:spPr>
      </p:pic>
      <p:pic>
        <p:nvPicPr>
          <p:cNvPr id="855" name="image17.jpeg" descr="image17.jpeg"/>
          <p:cNvPicPr>
            <a:picLocks noChangeAspect="1"/>
          </p:cNvPicPr>
          <p:nvPr>
            <p:ph type="pic" idx="14"/>
          </p:nvPr>
        </p:nvPicPr>
        <p:blipFill>
          <a:blip r:embed="rId3">
            <a:extLst/>
          </a:blip>
          <a:srcRect l="40145" t="0" r="1713" b="0"/>
          <a:stretch>
            <a:fillRect/>
          </a:stretch>
        </p:blipFill>
        <p:spPr>
          <a:xfrm>
            <a:off x="18953543" y="-12872"/>
            <a:ext cx="5461004" cy="6257939"/>
          </a:xfrm>
          <a:prstGeom prst="rect">
            <a:avLst/>
          </a:prstGeom>
        </p:spPr>
      </p:pic>
      <p:sp>
        <p:nvSpPr>
          <p:cNvPr id="856" name="Slide Number"/>
          <p:cNvSpPr txBox="1"/>
          <p:nvPr>
            <p:ph type="sldNum" sz="quarter" idx="4294967295"/>
          </p:nvPr>
        </p:nvSpPr>
        <p:spPr>
          <a:xfrm>
            <a:off x="23506644" y="13055600"/>
            <a:ext cx="439205" cy="45720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r" isContent="1" isInverted="0"/>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8" name="We (as your marketing vendor) have streamlined our operational processes over the past year enabling us to pass those efficiencies to UCOP in the form of a reduced monthly retainer rate for 2019 while still maintaining (and exceeding) our performance goals."/>
          <p:cNvSpPr txBox="1"/>
          <p:nvPr/>
        </p:nvSpPr>
        <p:spPr>
          <a:xfrm>
            <a:off x="10031683" y="3215128"/>
            <a:ext cx="10522437" cy="666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20000"/>
              </a:lnSpc>
              <a:defRPr sz="4000">
                <a:uFill>
                  <a:solidFill>
                    <a:srgbClr val="000000"/>
                  </a:solidFill>
                </a:uFill>
                <a:latin typeface="Avenir Heavy"/>
                <a:ea typeface="Avenir Heavy"/>
                <a:cs typeface="Avenir Heavy"/>
                <a:sym typeface="Avenir Heavy"/>
              </a:defRPr>
            </a:lvl1pPr>
          </a:lstStyle>
          <a:p>
            <a:pPr/>
            <a:r>
              <a:t>After working with Beacons Point, our marketing vendor, we have streamlined our operational processes over the past year  --enabling us to pass those efficiencies to our recruitment team as well as reducing the monthly retainer rate for 2019, while still maintaining and exceeding our performance goals.</a:t>
            </a:r>
          </a:p>
        </p:txBody>
      </p:sp>
      <p:sp>
        <p:nvSpPr>
          <p:cNvPr id="859" name="Improved…"/>
          <p:cNvSpPr txBox="1"/>
          <p:nvPr/>
        </p:nvSpPr>
        <p:spPr>
          <a:xfrm>
            <a:off x="1070370" y="5174638"/>
            <a:ext cx="5462377" cy="32564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defTabSz="668655">
              <a:lnSpc>
                <a:spcPct val="80000"/>
              </a:lnSpc>
              <a:defRPr sz="8100">
                <a:solidFill>
                  <a:srgbClr val="44474F"/>
                </a:solidFill>
                <a:latin typeface="Avenir Roman"/>
                <a:ea typeface="Avenir Roman"/>
                <a:cs typeface="Avenir Roman"/>
                <a:sym typeface="Avenir Roman"/>
              </a:defRPr>
            </a:pPr>
            <a:r>
              <a:t>Improved</a:t>
            </a:r>
          </a:p>
          <a:p>
            <a:pPr algn="r" defTabSz="668655">
              <a:lnSpc>
                <a:spcPct val="80000"/>
              </a:lnSpc>
              <a:defRPr sz="8100">
                <a:solidFill>
                  <a:srgbClr val="44474F"/>
                </a:solidFill>
                <a:latin typeface="Avenir Heavy"/>
                <a:ea typeface="Avenir Heavy"/>
                <a:cs typeface="Avenir Heavy"/>
                <a:sym typeface="Avenir Heavy"/>
              </a:defRPr>
            </a:pPr>
            <a:r>
              <a:t>Efficiencies</a:t>
            </a:r>
          </a:p>
        </p:txBody>
      </p:sp>
      <p:sp>
        <p:nvSpPr>
          <p:cNvPr id="860"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u" isContent="1" isInverted="0"/>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CONTENT…"/>
          <p:cNvSpPr txBox="1"/>
          <p:nvPr/>
        </p:nvSpPr>
        <p:spPr>
          <a:xfrm>
            <a:off x="572813" y="4330703"/>
            <a:ext cx="23238374"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0000"/>
              </a:lnSpc>
              <a:defRPr sz="8800">
                <a:solidFill>
                  <a:srgbClr val="FFFFFF"/>
                </a:solidFill>
                <a:uFill>
                  <a:solidFill>
                    <a:srgbClr val="000000"/>
                  </a:solidFill>
                </a:uFill>
                <a:latin typeface="Avenir Heavy"/>
                <a:ea typeface="Avenir Heavy"/>
                <a:cs typeface="Avenir Heavy"/>
                <a:sym typeface="Avenir Heavy"/>
              </a:defRPr>
            </a:pPr>
            <a:r>
              <a:t>UCPath Center </a:t>
            </a:r>
            <a:endParaRPr sz="5400"/>
          </a:p>
          <a:p>
            <a:pPr defTabSz="457200">
              <a:defRPr sz="8800">
                <a:solidFill>
                  <a:srgbClr val="FFFFFF"/>
                </a:solidFill>
                <a:uFill>
                  <a:solidFill>
                    <a:srgbClr val="000000"/>
                  </a:solidFill>
                </a:uFill>
                <a:latin typeface="Avenir Heavy"/>
                <a:ea typeface="Avenir Heavy"/>
                <a:cs typeface="Avenir Heavy"/>
                <a:sym typeface="Avenir Heavy"/>
              </a:defRPr>
            </a:pPr>
            <a:r>
              <a:rPr sz="7100">
                <a:latin typeface="Avenir Medium"/>
                <a:ea typeface="Avenir Medium"/>
                <a:cs typeface="Avenir Medium"/>
                <a:sym typeface="Avenir Medium"/>
              </a:rPr>
              <a:t>2017-2018 Recruitment Marketing Campaign</a:t>
            </a:r>
            <a:r>
              <a:t> </a:t>
            </a:r>
            <a:endParaRPr sz="7200"/>
          </a:p>
          <a:p>
            <a:pPr defTabSz="457200">
              <a:lnSpc>
                <a:spcPct val="120000"/>
              </a:lnSpc>
              <a:spcBef>
                <a:spcPts val="1800"/>
              </a:spcBef>
              <a:defRPr sz="8800">
                <a:solidFill>
                  <a:srgbClr val="FFFFFF"/>
                </a:solidFill>
                <a:uFill>
                  <a:solidFill>
                    <a:srgbClr val="000000"/>
                  </a:solidFill>
                </a:uFill>
                <a:latin typeface="Avenir Heavy"/>
                <a:ea typeface="Avenir Heavy"/>
                <a:cs typeface="Avenir Heavy"/>
                <a:sym typeface="Avenir Heavy"/>
              </a:defRPr>
            </a:pPr>
            <a:r>
              <a:t>Portfolio Sample</a:t>
            </a:r>
          </a:p>
        </p:txBody>
      </p:sp>
      <p:sp>
        <p:nvSpPr>
          <p:cNvPr id="863" name="Slide Number"/>
          <p:cNvSpPr txBox="1"/>
          <p:nvPr>
            <p:ph type="sldNum" sz="quarter" idx="4294967295"/>
          </p:nvPr>
        </p:nvSpPr>
        <p:spPr>
          <a:xfrm>
            <a:off x="23743711" y="13033109"/>
            <a:ext cx="439205" cy="457201"/>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The Results"/>
          <p:cNvSpPr txBox="1"/>
          <p:nvPr>
            <p:ph type="title"/>
          </p:nvPr>
        </p:nvSpPr>
        <p:spPr>
          <a:xfrm>
            <a:off x="1217943" y="1620728"/>
            <a:ext cx="11749924" cy="1525273"/>
          </a:xfrm>
          <a:prstGeom prst="rect">
            <a:avLst/>
          </a:prstGeom>
        </p:spPr>
        <p:txBody>
          <a:bodyPr/>
          <a:lstStyle/>
          <a:p>
            <a:pPr>
              <a:lnSpc>
                <a:spcPct val="80000"/>
              </a:lnSpc>
              <a:defRPr sz="8000">
                <a:latin typeface="Avenir Roman"/>
                <a:ea typeface="Avenir Roman"/>
                <a:cs typeface="Avenir Roman"/>
                <a:sym typeface="Avenir Roman"/>
              </a:defRPr>
            </a:pPr>
            <a:r>
              <a:t>Cost </a:t>
            </a:r>
            <a:r>
              <a:rPr>
                <a:latin typeface="Avenir Heavy"/>
                <a:ea typeface="Avenir Heavy"/>
                <a:cs typeface="Avenir Heavy"/>
                <a:sym typeface="Avenir Heavy"/>
              </a:rPr>
              <a:t>Savings</a:t>
            </a:r>
          </a:p>
        </p:txBody>
      </p:sp>
      <p:sp>
        <p:nvSpPr>
          <p:cNvPr id="636" name="UCPath Center"/>
          <p:cNvSpPr txBox="1"/>
          <p:nvPr>
            <p:ph type="body" sz="quarter" idx="1"/>
          </p:nvPr>
        </p:nvSpPr>
        <p:spPr>
          <a:xfrm>
            <a:off x="681890" y="661193"/>
            <a:ext cx="2445518" cy="482604"/>
          </a:xfrm>
          <a:prstGeom prst="rect">
            <a:avLst/>
          </a:prstGeom>
        </p:spPr>
        <p:txBody>
          <a:bodyPr anchor="ctr"/>
          <a:lstStyle>
            <a:lvl1pPr>
              <a:lnSpc>
                <a:spcPct val="90000"/>
              </a:lnSpc>
              <a:defRPr b="1" spc="0" sz="2600">
                <a:solidFill>
                  <a:srgbClr val="A9A9A9"/>
                </a:solidFill>
                <a:latin typeface="Raleway"/>
                <a:ea typeface="Raleway"/>
                <a:cs typeface="Raleway"/>
                <a:sym typeface="Raleway"/>
              </a:defRPr>
            </a:lvl1pPr>
          </a:lstStyle>
          <a:p>
            <a:pPr/>
            <a:r>
              <a:t>UCPath Center</a:t>
            </a:r>
          </a:p>
        </p:txBody>
      </p:sp>
      <p:pic>
        <p:nvPicPr>
          <p:cNvPr id="637" name="IMG_8661.jpg" descr="IMG_8661.jpg"/>
          <p:cNvPicPr>
            <a:picLocks noChangeAspect="1"/>
          </p:cNvPicPr>
          <p:nvPr>
            <p:ph type="pic" idx="14"/>
          </p:nvPr>
        </p:nvPicPr>
        <p:blipFill>
          <a:blip r:embed="rId2">
            <a:extLst/>
          </a:blip>
          <a:srcRect l="30047" t="0" r="35308" b="0"/>
          <a:stretch>
            <a:fillRect/>
          </a:stretch>
        </p:blipFill>
        <p:spPr>
          <a:xfrm>
            <a:off x="17962761" y="1404391"/>
            <a:ext cx="4953005" cy="9526042"/>
          </a:xfrm>
          <a:prstGeom prst="rect">
            <a:avLst/>
          </a:prstGeom>
        </p:spPr>
      </p:pic>
      <p:sp>
        <p:nvSpPr>
          <p:cNvPr id="638" name="86% reduction in the monthly retainer cost per click to the ADP job board year-over-year…"/>
          <p:cNvSpPr txBox="1"/>
          <p:nvPr/>
        </p:nvSpPr>
        <p:spPr>
          <a:xfrm>
            <a:off x="8386057" y="4680646"/>
            <a:ext cx="7589139" cy="191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000">
                <a:solidFill>
                  <a:srgbClr val="2993C7"/>
                </a:solidFill>
                <a:uFill>
                  <a:solidFill>
                    <a:srgbClr val="000000"/>
                  </a:solidFill>
                </a:uFill>
                <a:latin typeface="Avenir Heavy"/>
                <a:ea typeface="Avenir Heavy"/>
                <a:cs typeface="Avenir Heavy"/>
                <a:sym typeface="Avenir Heavy"/>
              </a:defRPr>
            </a:pPr>
            <a:r>
              <a:t>91% cost reduction</a:t>
            </a:r>
            <a:r>
              <a:rPr sz="3200">
                <a:solidFill>
                  <a:srgbClr val="000000"/>
                </a:solidFill>
                <a:latin typeface="Avenir Book"/>
                <a:ea typeface="Avenir Book"/>
                <a:cs typeface="Avenir Book"/>
                <a:sym typeface="Avenir Book"/>
              </a:rPr>
              <a:t> in </a:t>
            </a:r>
            <a:r>
              <a:rPr sz="3200">
                <a:solidFill>
                  <a:srgbClr val="000000"/>
                </a:solidFill>
                <a:latin typeface="Avenir Book"/>
                <a:ea typeface="Avenir Book"/>
                <a:cs typeface="Avenir Book"/>
                <a:sym typeface="Avenir Book"/>
              </a:rPr>
              <a:t>“</a:t>
            </a:r>
            <a:r>
              <a:rPr sz="3200">
                <a:solidFill>
                  <a:srgbClr val="000000"/>
                </a:solidFill>
                <a:latin typeface="Avenir Book"/>
                <a:ea typeface="Avenir Book"/>
                <a:cs typeface="Avenir Book"/>
                <a:sym typeface="Avenir Book"/>
              </a:rPr>
              <a:t>cost</a:t>
            </a:r>
            <a:r>
              <a:rPr sz="3200">
                <a:solidFill>
                  <a:srgbClr val="000000"/>
                </a:solidFill>
                <a:latin typeface="Avenir Book"/>
                <a:ea typeface="Avenir Book"/>
                <a:cs typeface="Avenir Book"/>
                <a:sym typeface="Avenir Book"/>
              </a:rPr>
              <a:t>-</a:t>
            </a:r>
            <a:r>
              <a:rPr sz="3200">
                <a:solidFill>
                  <a:srgbClr val="000000"/>
                </a:solidFill>
                <a:latin typeface="Avenir Book"/>
                <a:ea typeface="Avenir Book"/>
                <a:cs typeface="Avenir Book"/>
                <a:sym typeface="Avenir Book"/>
              </a:rPr>
              <a:t>per</a:t>
            </a:r>
            <a:r>
              <a:rPr sz="3200">
                <a:solidFill>
                  <a:srgbClr val="000000"/>
                </a:solidFill>
                <a:latin typeface="Avenir Book"/>
                <a:ea typeface="Avenir Book"/>
                <a:cs typeface="Avenir Book"/>
                <a:sym typeface="Avenir Book"/>
              </a:rPr>
              <a:t>-</a:t>
            </a:r>
            <a:r>
              <a:rPr sz="3200">
                <a:solidFill>
                  <a:srgbClr val="000000"/>
                </a:solidFill>
                <a:latin typeface="Avenir Book"/>
                <a:ea typeface="Avenir Book"/>
                <a:cs typeface="Avenir Book"/>
                <a:sym typeface="Avenir Book"/>
              </a:rPr>
              <a:t>click</a:t>
            </a:r>
            <a:r>
              <a:rPr sz="3200">
                <a:solidFill>
                  <a:srgbClr val="000000"/>
                </a:solidFill>
                <a:latin typeface="Avenir Book"/>
                <a:ea typeface="Avenir Book"/>
                <a:cs typeface="Avenir Book"/>
                <a:sym typeface="Avenir Book"/>
              </a:rPr>
              <a:t>"</a:t>
            </a:r>
            <a:r>
              <a:rPr sz="3200">
                <a:solidFill>
                  <a:srgbClr val="000000"/>
                </a:solidFill>
                <a:latin typeface="Avenir Book"/>
                <a:ea typeface="Avenir Book"/>
                <a:cs typeface="Avenir Book"/>
                <a:sym typeface="Avenir Book"/>
              </a:rPr>
              <a:t> to the </a:t>
            </a:r>
            <a:r>
              <a:rPr sz="3200">
                <a:solidFill>
                  <a:srgbClr val="000000"/>
                </a:solidFill>
                <a:latin typeface="Avenir Book"/>
                <a:ea typeface="Avenir Book"/>
                <a:cs typeface="Avenir Book"/>
                <a:sym typeface="Avenir Book"/>
              </a:rPr>
              <a:t>UCPath </a:t>
            </a:r>
            <a:r>
              <a:rPr sz="3200">
                <a:solidFill>
                  <a:srgbClr val="000000"/>
                </a:solidFill>
                <a:latin typeface="Avenir Book"/>
                <a:ea typeface="Avenir Book"/>
                <a:cs typeface="Avenir Book"/>
                <a:sym typeface="Avenir Book"/>
              </a:rPr>
              <a:t>job board </a:t>
            </a:r>
            <a:r>
              <a:rPr sz="3200">
                <a:solidFill>
                  <a:srgbClr val="000000"/>
                </a:solidFill>
                <a:latin typeface="Avenir Book"/>
                <a:ea typeface="Avenir Book"/>
                <a:cs typeface="Avenir Book"/>
                <a:sym typeface="Avenir Book"/>
              </a:rPr>
              <a:t>(2017-2018)</a:t>
            </a:r>
          </a:p>
        </p:txBody>
      </p:sp>
      <p:sp>
        <p:nvSpPr>
          <p:cNvPr id="639" name="*Candidates are denoted as “qualified” by having visited the UCPathJobs.org campaign website where content (articles, videos, website pages and our eBook) educates the candidate on the tangible and intangible skills needed to apply and succeed at the UCPath Center."/>
          <p:cNvSpPr txBox="1"/>
          <p:nvPr/>
        </p:nvSpPr>
        <p:spPr>
          <a:xfrm>
            <a:off x="17685833" y="11404465"/>
            <a:ext cx="6211864" cy="1678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700"/>
              </a:spcBef>
              <a:defRPr sz="2000">
                <a:solidFill>
                  <a:srgbClr val="7D7D7D"/>
                </a:solidFill>
                <a:uFill>
                  <a:solidFill>
                    <a:srgbClr val="000000"/>
                  </a:solidFill>
                </a:uFill>
                <a:latin typeface="Avenir Heavy"/>
                <a:ea typeface="Avenir Heavy"/>
                <a:cs typeface="Avenir Heavy"/>
                <a:sym typeface="Avenir Heavy"/>
              </a:defRPr>
            </a:pPr>
            <a:r>
              <a:t>*Data calculated based on monthly retainer fee cost per total monthly clicks to the </a:t>
            </a:r>
            <a:r>
              <a:t>online</a:t>
            </a:r>
            <a:r>
              <a:t> job board</a:t>
            </a:r>
            <a:r>
              <a:t> (ADP)</a:t>
            </a:r>
            <a:r>
              <a:t>. See appendix for month-over-month breakdown.</a:t>
            </a:r>
          </a:p>
        </p:txBody>
      </p:sp>
      <p:sp>
        <p:nvSpPr>
          <p:cNvPr id="640" name="Slide Number"/>
          <p:cNvSpPr txBox="1"/>
          <p:nvPr>
            <p:ph type="sldNum" sz="quarter" idx="4294967295"/>
          </p:nvPr>
        </p:nvSpPr>
        <p:spPr>
          <a:xfrm>
            <a:off x="23897697" y="13055600"/>
            <a:ext cx="276753"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1" name="UCPC_2019_infographic_cpc.jpg" descr="UCPC_2019_infographic_cpc.jpg"/>
          <p:cNvPicPr>
            <a:picLocks noChangeAspect="1"/>
          </p:cNvPicPr>
          <p:nvPr/>
        </p:nvPicPr>
        <p:blipFill>
          <a:blip r:embed="rId3">
            <a:extLst/>
          </a:blip>
          <a:stretch>
            <a:fillRect/>
          </a:stretch>
        </p:blipFill>
        <p:spPr>
          <a:xfrm>
            <a:off x="2378902" y="4197925"/>
            <a:ext cx="4806830" cy="2469994"/>
          </a:xfrm>
          <a:prstGeom prst="rect">
            <a:avLst/>
          </a:prstGeom>
          <a:ln w="12700">
            <a:miter lim="400000"/>
          </a:ln>
        </p:spPr>
      </p:pic>
      <p:graphicFrame>
        <p:nvGraphicFramePr>
          <p:cNvPr id="642" name="Table"/>
          <p:cNvGraphicFramePr/>
          <p:nvPr/>
        </p:nvGraphicFramePr>
        <p:xfrm>
          <a:off x="3958166" y="7719841"/>
          <a:ext cx="10516117" cy="3498286"/>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4120395"/>
                <a:gridCol w="2911204"/>
                <a:gridCol w="3484518"/>
              </a:tblGrid>
              <a:tr h="762687">
                <a:tc gridSpan="3">
                  <a:txBody>
                    <a:bodyPr/>
                    <a:lstStyle/>
                    <a:p>
                      <a:pPr indent="228600" algn="ctr">
                        <a:defRPr b="0" sz="2800">
                          <a:latin typeface="Avenir Book"/>
                          <a:ea typeface="Avenir Book"/>
                          <a:cs typeface="Avenir Book"/>
                          <a:sym typeface="Avenir Book"/>
                        </a:defRPr>
                      </a:pPr>
                      <a:r>
                        <a:t>Beacons Point Monthly Retainer "Cost to Click“ </a:t>
                      </a:r>
                      <a:endParaRPr sz="1800">
                        <a:solidFill>
                          <a:srgbClr val="000000"/>
                        </a:solidFill>
                      </a:endParaRPr>
                    </a:p>
                    <a:p>
                      <a:pPr indent="228600" algn="ctr">
                        <a:defRPr b="0" sz="2800">
                          <a:latin typeface="Avenir Book"/>
                          <a:ea typeface="Avenir Book"/>
                          <a:cs typeface="Avenir Book"/>
                          <a:sym typeface="Avenir Book"/>
                        </a:defRPr>
                      </a:pPr>
                      <a:r>
                        <a:t>to UCPath Job Board (ADP)</a:t>
                      </a:r>
                    </a:p>
                  </a:txBody>
                  <a:tcPr marL="0" marR="0" marT="0" marB="0" anchor="ctr" anchorCtr="0" horzOverflow="overflow">
                    <a:lnL w="12700">
                      <a:miter lim="400000"/>
                    </a:lnL>
                    <a:lnR w="12700">
                      <a:miter lim="400000"/>
                    </a:lnR>
                    <a:lnT w="12700">
                      <a:miter lim="400000"/>
                    </a:lnT>
                    <a:lnB w="12700">
                      <a:miter lim="400000"/>
                    </a:lnB>
                    <a:solidFill>
                      <a:srgbClr val="2993C7"/>
                    </a:solidFill>
                  </a:tcPr>
                </a:tc>
                <a:tc hMerge="1">
                  <a:tcPr/>
                </a:tc>
                <a:tc hMerge="1">
                  <a:tcPr/>
                </a:tc>
              </a:tr>
              <a:tr h="911866">
                <a:tc>
                  <a:txBody>
                    <a:bodyPr/>
                    <a:lstStyle/>
                    <a:p>
                      <a:pPr indent="228600" algn="l">
                        <a:defRPr sz="1800"/>
                      </a:pPr>
                      <a:r>
                        <a:rPr sz="2800">
                          <a:latin typeface="Avenir Book"/>
                          <a:ea typeface="Avenir Book"/>
                          <a:cs typeface="Avenir Book"/>
                          <a:sym typeface="Avenir Book"/>
                        </a:rPr>
                        <a:t>September 2017</a:t>
                      </a:r>
                    </a:p>
                  </a:txBody>
                  <a:tcPr marL="0" marR="0" marT="0" marB="0" anchor="ctr" anchorCtr="0" horzOverflow="overflow">
                    <a:lnL w="12700">
                      <a:miter lim="400000"/>
                    </a:lnL>
                    <a:lnR w="12700">
                      <a:miter lim="400000"/>
                    </a:lnR>
                    <a:lnT w="12700">
                      <a:miter lim="400000"/>
                    </a:lnT>
                    <a:lnB w="12700">
                      <a:miter lim="400000"/>
                    </a:lnB>
                    <a:solidFill>
                      <a:srgbClr val="E6E6E6"/>
                    </a:solidFill>
                  </a:tcPr>
                </a:tc>
                <a:tc>
                  <a:txBody>
                    <a:bodyPr/>
                    <a:lstStyle/>
                    <a:p>
                      <a:pPr indent="228600" algn="l">
                        <a:defRPr sz="2800">
                          <a:latin typeface="Avenir Book"/>
                          <a:ea typeface="Avenir Book"/>
                          <a:cs typeface="Avenir Book"/>
                          <a:sym typeface="Avenir Book"/>
                        </a:defRPr>
                      </a:pPr>
                    </a:p>
                  </a:txBody>
                  <a:tcPr marL="0" marR="0" marT="0" marB="0" anchor="ctr" anchorCtr="0" horzOverflow="overflow">
                    <a:lnL w="12700">
                      <a:miter lim="400000"/>
                    </a:lnL>
                    <a:lnR w="12700">
                      <a:miter lim="400000"/>
                    </a:lnR>
                    <a:lnT w="12700">
                      <a:miter lim="400000"/>
                    </a:lnT>
                    <a:lnB w="12700">
                      <a:miter lim="400000"/>
                    </a:lnB>
                    <a:solidFill>
                      <a:srgbClr val="E6E6E6"/>
                    </a:solidFill>
                  </a:tcPr>
                </a:tc>
                <a:tc>
                  <a:txBody>
                    <a:bodyPr/>
                    <a:lstStyle/>
                    <a:p>
                      <a:pPr indent="228600" algn="l">
                        <a:defRPr sz="1800"/>
                      </a:pPr>
                      <a:r>
                        <a:rPr sz="2800">
                          <a:latin typeface="Avenir Book"/>
                          <a:ea typeface="Avenir Book"/>
                          <a:cs typeface="Avenir Book"/>
                          <a:sym typeface="Avenir Book"/>
                        </a:rPr>
                        <a:t>$‎	50.68</a:t>
                      </a:r>
                    </a:p>
                  </a:txBody>
                  <a:tcPr marL="0" marR="0" marT="0" marB="0" anchor="ctr" anchorCtr="0" horzOverflow="overflow">
                    <a:lnL w="12700">
                      <a:miter lim="400000"/>
                    </a:lnL>
                    <a:lnR w="12700">
                      <a:miter lim="400000"/>
                    </a:lnR>
                    <a:lnT w="12700">
                      <a:miter lim="400000"/>
                    </a:lnT>
                    <a:lnB w="12700">
                      <a:miter lim="400000"/>
                    </a:lnB>
                    <a:solidFill>
                      <a:srgbClr val="E6E6E6"/>
                    </a:solidFill>
                  </a:tcPr>
                </a:tc>
              </a:tr>
              <a:tr h="911866">
                <a:tc>
                  <a:txBody>
                    <a:bodyPr/>
                    <a:lstStyle/>
                    <a:p>
                      <a:pPr indent="228600" algn="l">
                        <a:defRPr sz="1800"/>
                      </a:pPr>
                      <a:r>
                        <a:rPr sz="2800">
                          <a:latin typeface="Avenir Book"/>
                          <a:ea typeface="Avenir Book"/>
                          <a:cs typeface="Avenir Book"/>
                          <a:sym typeface="Avenir Book"/>
                        </a:rPr>
                        <a:t>September 2018</a:t>
                      </a:r>
                    </a:p>
                  </a:txBody>
                  <a:tcPr marL="0" marR="0" marT="0" marB="0" anchor="ctr" anchorCtr="0" horzOverflow="overflow">
                    <a:lnL w="12700">
                      <a:miter lim="400000"/>
                    </a:lnL>
                    <a:lnR w="12700">
                      <a:miter lim="400000"/>
                    </a:lnR>
                    <a:lnT w="12700">
                      <a:miter lim="400000"/>
                    </a:lnT>
                    <a:lnB w="38100">
                      <a:solidFill>
                        <a:srgbClr val="D86795"/>
                      </a:solidFill>
                      <a:miter lim="400000"/>
                    </a:lnB>
                    <a:solidFill>
                      <a:srgbClr val="FFFFFF"/>
                    </a:solidFill>
                  </a:tcPr>
                </a:tc>
                <a:tc>
                  <a:txBody>
                    <a:bodyPr/>
                    <a:lstStyle/>
                    <a:p>
                      <a:pPr indent="228600" algn="l">
                        <a:defRPr sz="2800">
                          <a:latin typeface="Avenir Book"/>
                          <a:ea typeface="Avenir Book"/>
                          <a:cs typeface="Avenir Book"/>
                          <a:sym typeface="Avenir Book"/>
                        </a:defRPr>
                      </a:pPr>
                    </a:p>
                  </a:txBody>
                  <a:tcPr marL="0" marR="0" marT="0" marB="0" anchor="ctr" anchorCtr="0" horzOverflow="overflow">
                    <a:lnL w="12700">
                      <a:miter lim="400000"/>
                    </a:lnL>
                    <a:lnR w="12700">
                      <a:miter lim="400000"/>
                    </a:lnR>
                    <a:lnT w="12700">
                      <a:miter lim="400000"/>
                    </a:lnT>
                    <a:lnB w="38100">
                      <a:solidFill>
                        <a:srgbClr val="D86795"/>
                      </a:solidFill>
                      <a:miter lim="400000"/>
                    </a:lnB>
                    <a:solidFill>
                      <a:srgbClr val="FFFFFF"/>
                    </a:solidFill>
                  </a:tcPr>
                </a:tc>
                <a:tc>
                  <a:txBody>
                    <a:bodyPr/>
                    <a:lstStyle/>
                    <a:p>
                      <a:pPr indent="228600" algn="l">
                        <a:defRPr sz="1800"/>
                      </a:pPr>
                      <a:r>
                        <a:rPr sz="2800">
                          <a:latin typeface="Avenir Book"/>
                          <a:ea typeface="Avenir Book"/>
                          <a:cs typeface="Avenir Book"/>
                          <a:sym typeface="Avenir Book"/>
                        </a:rPr>
                        <a:t>$‎	4.36</a:t>
                      </a:r>
                    </a:p>
                  </a:txBody>
                  <a:tcPr marL="0" marR="0" marT="0" marB="0" anchor="ctr" anchorCtr="0" horzOverflow="overflow">
                    <a:lnL w="12700">
                      <a:miter lim="400000"/>
                    </a:lnL>
                    <a:lnR w="12700">
                      <a:miter lim="400000"/>
                    </a:lnR>
                    <a:lnT w="12700">
                      <a:miter lim="400000"/>
                    </a:lnT>
                    <a:lnB w="38100">
                      <a:solidFill>
                        <a:srgbClr val="D86795"/>
                      </a:solidFill>
                      <a:miter lim="400000"/>
                    </a:lnB>
                    <a:solidFill>
                      <a:srgbClr val="FFFFFF"/>
                    </a:solidFill>
                  </a:tcPr>
                </a:tc>
              </a:tr>
              <a:tr h="911866">
                <a:tc>
                  <a:txBody>
                    <a:bodyPr/>
                    <a:lstStyle/>
                    <a:p>
                      <a:pPr indent="228600" algn="l">
                        <a:defRPr sz="1800"/>
                      </a:pPr>
                      <a:r>
                        <a:rPr sz="2800">
                          <a:latin typeface="Avenir Book"/>
                          <a:ea typeface="Avenir Book"/>
                          <a:cs typeface="Avenir Book"/>
                          <a:sym typeface="Avenir Book"/>
                        </a:rPr>
                        <a:t>Delta</a:t>
                      </a:r>
                    </a:p>
                  </a:txBody>
                  <a:tcPr marL="0" marR="0" marT="0" marB="0" anchor="ctr" anchorCtr="0" horzOverflow="overflow">
                    <a:lnL w="12700">
                      <a:miter lim="400000"/>
                    </a:lnL>
                    <a:lnR w="12700">
                      <a:miter lim="400000"/>
                    </a:lnR>
                    <a:lnT w="38100">
                      <a:solidFill>
                        <a:srgbClr val="D86795"/>
                      </a:solidFill>
                      <a:miter lim="400000"/>
                    </a:lnT>
                    <a:lnB w="12700">
                      <a:miter lim="400000"/>
                    </a:lnB>
                    <a:solidFill>
                      <a:srgbClr val="E6E6E6"/>
                    </a:solidFill>
                  </a:tcPr>
                </a:tc>
                <a:tc>
                  <a:txBody>
                    <a:bodyPr/>
                    <a:lstStyle/>
                    <a:p>
                      <a:pPr indent="228600">
                        <a:defRPr sz="2800">
                          <a:solidFill>
                            <a:schemeClr val="accent2"/>
                          </a:solidFill>
                          <a:latin typeface="Avenir Book"/>
                          <a:ea typeface="Avenir Book"/>
                          <a:cs typeface="Avenir Book"/>
                          <a:sym typeface="Avenir Book"/>
                        </a:defRPr>
                      </a:pPr>
                    </a:p>
                  </a:txBody>
                  <a:tcPr marL="0" marR="0" marT="0" marB="0" anchor="ctr" anchorCtr="0" horzOverflow="overflow">
                    <a:lnL w="12700">
                      <a:miter lim="400000"/>
                    </a:lnL>
                    <a:lnR w="12700">
                      <a:miter lim="400000"/>
                    </a:lnR>
                    <a:lnT w="38100">
                      <a:solidFill>
                        <a:srgbClr val="D86795"/>
                      </a:solidFill>
                      <a:miter lim="400000"/>
                    </a:lnT>
                    <a:lnB w="12700">
                      <a:miter lim="400000"/>
                    </a:lnB>
                    <a:solidFill>
                      <a:srgbClr val="E6E6E6"/>
                    </a:solidFill>
                  </a:tcPr>
                </a:tc>
                <a:tc>
                  <a:txBody>
                    <a:bodyPr/>
                    <a:lstStyle/>
                    <a:p>
                      <a:pPr indent="228600" algn="l">
                        <a:defRPr sz="1800"/>
                      </a:pPr>
                      <a:r>
                        <a:rPr sz="2800">
                          <a:solidFill>
                            <a:schemeClr val="accent2"/>
                          </a:solidFill>
                          <a:latin typeface="Avenir Book"/>
                          <a:ea typeface="Avenir Book"/>
                          <a:cs typeface="Avenir Book"/>
                          <a:sym typeface="Avenir Book"/>
                        </a:rPr>
                        <a:t>-91.4%</a:t>
                      </a:r>
                    </a:p>
                  </a:txBody>
                  <a:tcPr marL="0" marR="0" marT="0" marB="0" anchor="ctr" anchorCtr="0" horzOverflow="overflow">
                    <a:lnL w="12700">
                      <a:miter lim="400000"/>
                    </a:lnL>
                    <a:lnR w="12700">
                      <a:miter lim="400000"/>
                    </a:lnR>
                    <a:lnT w="38100">
                      <a:solidFill>
                        <a:srgbClr val="D86795"/>
                      </a:solidFill>
                      <a:miter lim="400000"/>
                    </a:lnT>
                    <a:lnB w="12700">
                      <a:miter lim="400000"/>
                    </a:lnB>
                    <a:solidFill>
                      <a:srgbClr val="E6E6E6"/>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advClick="1" p14:dur="1000">
        <p14:prism dir="r" isContent="1" isInverted="0"/>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5" name="UCPC_2019_website-mockups.jpg" descr="UCPC_2019_website-mockups.jpg"/>
          <p:cNvPicPr>
            <a:picLocks noChangeAspect="1"/>
          </p:cNvPicPr>
          <p:nvPr/>
        </p:nvPicPr>
        <p:blipFill>
          <a:blip r:embed="rId2">
            <a:extLst/>
          </a:blip>
          <a:stretch>
            <a:fillRect/>
          </a:stretch>
        </p:blipFill>
        <p:spPr>
          <a:xfrm>
            <a:off x="3647768" y="473371"/>
            <a:ext cx="17088464" cy="11450763"/>
          </a:xfrm>
          <a:prstGeom prst="rect">
            <a:avLst/>
          </a:prstGeom>
          <a:ln w="12700">
            <a:miter lim="400000"/>
          </a:ln>
        </p:spPr>
      </p:pic>
      <p:sp>
        <p:nvSpPr>
          <p:cNvPr id="866"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869" name="UCPathJobs.org"/>
          <p:cNvGrpSpPr/>
          <p:nvPr/>
        </p:nvGrpSpPr>
        <p:grpSpPr>
          <a:xfrm>
            <a:off x="9289600" y="11937998"/>
            <a:ext cx="5804798" cy="1270005"/>
            <a:chOff x="-1" y="0"/>
            <a:chExt cx="5804797" cy="1270003"/>
          </a:xfrm>
        </p:grpSpPr>
        <p:sp>
          <p:nvSpPr>
            <p:cNvPr id="867" name="Rectangle"/>
            <p:cNvSpPr/>
            <p:nvPr/>
          </p:nvSpPr>
          <p:spPr>
            <a:xfrm>
              <a:off x="-2" y="-1"/>
              <a:ext cx="5804798" cy="1270004"/>
            </a:xfrm>
            <a:prstGeom prst="rect">
              <a:avLst/>
            </a:prstGeom>
            <a:solidFill>
              <a:srgbClr val="D86795"/>
            </a:solidFill>
            <a:ln w="12700" cap="flat">
              <a:noFill/>
              <a:miter lim="400000"/>
            </a:ln>
            <a:effectLst/>
          </p:spPr>
          <p:txBody>
            <a:bodyPr wrap="square" lIns="50800" tIns="50800" rIns="50800" bIns="50800" numCol="1" anchor="ctr">
              <a:noAutofit/>
            </a:bodyPr>
            <a:lstStyle/>
            <a:p>
              <a:pPr>
                <a:defRPr sz="4500">
                  <a:solidFill>
                    <a:srgbClr val="FFFFFF"/>
                  </a:solidFill>
                  <a:latin typeface="Avenir Medium"/>
                  <a:ea typeface="Avenir Medium"/>
                  <a:cs typeface="Avenir Medium"/>
                  <a:sym typeface="Avenir Medium"/>
                </a:defRPr>
              </a:pPr>
            </a:p>
          </p:txBody>
        </p:sp>
        <p:sp>
          <p:nvSpPr>
            <p:cNvPr id="868" name="UCPathJobs.org"/>
            <p:cNvSpPr txBox="1"/>
            <p:nvPr/>
          </p:nvSpPr>
          <p:spPr>
            <a:xfrm>
              <a:off x="-2" y="196850"/>
              <a:ext cx="5804798" cy="876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500" u="sng">
                  <a:solidFill>
                    <a:srgbClr val="0000FF"/>
                  </a:solidFill>
                  <a:uFill>
                    <a:solidFill>
                      <a:srgbClr val="0000FF"/>
                    </a:solidFill>
                  </a:uFill>
                  <a:latin typeface="Avenir Medium"/>
                  <a:ea typeface="Avenir Medium"/>
                  <a:cs typeface="Avenir Medium"/>
                  <a:sym typeface="Avenir Medium"/>
                  <a:hlinkClick r:id="rId3" invalidUrl="" action="" tgtFrame="" tooltip="" history="1" highlightClick="0" endSnd="0"/>
                </a:defRPr>
              </a:lvl1pPr>
            </a:lstStyle>
            <a:p>
              <a:pPr/>
              <a:r>
                <a:rPr>
                  <a:hlinkClick r:id="rId3" invalidUrl="" action="" tgtFrame="" tooltip="" history="1" highlightClick="0" endSnd="0"/>
                </a:rPr>
                <a:t>UCPathJobs.org</a:t>
              </a:r>
            </a:p>
          </p:txBody>
        </p:sp>
      </p:grpSp>
      <p:sp>
        <p:nvSpPr>
          <p:cNvPr id="870" name="CONTENT…"/>
          <p:cNvSpPr txBox="1"/>
          <p:nvPr/>
        </p:nvSpPr>
        <p:spPr>
          <a:xfrm>
            <a:off x="394739" y="342899"/>
            <a:ext cx="5804798"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20000"/>
              </a:lnSpc>
              <a:spcBef>
                <a:spcPts val="1800"/>
              </a:spcBef>
              <a:defRPr sz="5400">
                <a:uFill>
                  <a:solidFill>
                    <a:srgbClr val="000000"/>
                  </a:solidFill>
                </a:uFill>
                <a:latin typeface="Avenir Heavy"/>
                <a:ea typeface="Avenir Heavy"/>
                <a:cs typeface="Avenir Heavy"/>
                <a:sym typeface="Avenir Heavy"/>
              </a:defRPr>
            </a:lvl1pPr>
          </a:lstStyle>
          <a:p>
            <a:pPr/>
            <a:r>
              <a:t>Website</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isContent="1" isInverted="0"/>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2" name="UCPC_2019_content-blog.jpg" descr="UCPC_2019_content-blog.jpg"/>
          <p:cNvPicPr>
            <a:picLocks noChangeAspect="1"/>
          </p:cNvPicPr>
          <p:nvPr/>
        </p:nvPicPr>
        <p:blipFill>
          <a:blip r:embed="rId2">
            <a:extLst/>
          </a:blip>
          <a:stretch>
            <a:fillRect/>
          </a:stretch>
        </p:blipFill>
        <p:spPr>
          <a:xfrm>
            <a:off x="7811892" y="1816012"/>
            <a:ext cx="8760215" cy="8752920"/>
          </a:xfrm>
          <a:prstGeom prst="rect">
            <a:avLst/>
          </a:prstGeom>
          <a:ln w="12700">
            <a:miter lim="400000"/>
          </a:ln>
        </p:spPr>
      </p:pic>
      <p:pic>
        <p:nvPicPr>
          <p:cNvPr id="873" name="UCPC_2019_content-viewbook.jpg" descr="UCPC_2019_content-viewbook.jpg"/>
          <p:cNvPicPr>
            <a:picLocks noChangeAspect="1"/>
          </p:cNvPicPr>
          <p:nvPr/>
        </p:nvPicPr>
        <p:blipFill>
          <a:blip r:embed="rId3">
            <a:extLst/>
          </a:blip>
          <a:stretch>
            <a:fillRect/>
          </a:stretch>
        </p:blipFill>
        <p:spPr>
          <a:xfrm>
            <a:off x="722462" y="2907864"/>
            <a:ext cx="6957939" cy="6963736"/>
          </a:xfrm>
          <a:prstGeom prst="rect">
            <a:avLst/>
          </a:prstGeom>
          <a:ln w="12700">
            <a:miter lim="400000"/>
          </a:ln>
        </p:spPr>
      </p:pic>
      <p:sp>
        <p:nvSpPr>
          <p:cNvPr id="874"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877" name="Viewbook"/>
          <p:cNvGrpSpPr/>
          <p:nvPr/>
        </p:nvGrpSpPr>
        <p:grpSpPr>
          <a:xfrm>
            <a:off x="1299031" y="10400140"/>
            <a:ext cx="5804799" cy="1270005"/>
            <a:chOff x="-1" y="0"/>
            <a:chExt cx="5804798" cy="1270003"/>
          </a:xfrm>
        </p:grpSpPr>
        <p:sp>
          <p:nvSpPr>
            <p:cNvPr id="875" name="Rectangle"/>
            <p:cNvSpPr/>
            <p:nvPr/>
          </p:nvSpPr>
          <p:spPr>
            <a:xfrm>
              <a:off x="-2" y="-1"/>
              <a:ext cx="5804799" cy="1270004"/>
            </a:xfrm>
            <a:prstGeom prst="rect">
              <a:avLst/>
            </a:prstGeom>
            <a:solidFill>
              <a:srgbClr val="D86795"/>
            </a:solidFill>
            <a:ln w="12700" cap="flat">
              <a:noFill/>
              <a:miter lim="400000"/>
            </a:ln>
            <a:effectLst/>
          </p:spPr>
          <p:txBody>
            <a:bodyPr wrap="square" lIns="50800" tIns="50800" rIns="50800" bIns="50800" numCol="1" anchor="ctr">
              <a:noAutofit/>
            </a:bodyPr>
            <a:lstStyle/>
            <a:p>
              <a:pPr>
                <a:defRPr sz="4000">
                  <a:solidFill>
                    <a:srgbClr val="FFFFFF"/>
                  </a:solidFill>
                  <a:latin typeface="Avenir Medium"/>
                  <a:ea typeface="Avenir Medium"/>
                  <a:cs typeface="Avenir Medium"/>
                  <a:sym typeface="Avenir Medium"/>
                </a:defRPr>
              </a:pPr>
            </a:p>
          </p:txBody>
        </p:sp>
        <p:sp>
          <p:nvSpPr>
            <p:cNvPr id="876" name="Viewbook"/>
            <p:cNvSpPr txBox="1"/>
            <p:nvPr/>
          </p:nvSpPr>
          <p:spPr>
            <a:xfrm>
              <a:off x="-2" y="234950"/>
              <a:ext cx="5804799"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u="sng">
                  <a:solidFill>
                    <a:srgbClr val="0000FF"/>
                  </a:solidFill>
                  <a:uFill>
                    <a:solidFill>
                      <a:srgbClr val="0000FF"/>
                    </a:solidFill>
                  </a:uFill>
                  <a:latin typeface="Avenir Medium"/>
                  <a:ea typeface="Avenir Medium"/>
                  <a:cs typeface="Avenir Medium"/>
                  <a:sym typeface="Avenir Medium"/>
                  <a:hlinkClick r:id="rId4" invalidUrl="" action="" tgtFrame="" tooltip="" history="1" highlightClick="0" endSnd="0"/>
                </a:defRPr>
              </a:lvl1pPr>
            </a:lstStyle>
            <a:p>
              <a:pPr/>
              <a:r>
                <a:rPr>
                  <a:hlinkClick r:id="rId4" invalidUrl="" action="" tgtFrame="" tooltip="" history="1" highlightClick="0" endSnd="0"/>
                </a:rPr>
                <a:t>Viewbook</a:t>
              </a:r>
            </a:p>
          </p:txBody>
        </p:sp>
      </p:grpSp>
      <p:sp>
        <p:nvSpPr>
          <p:cNvPr id="878" name="CONTENT…"/>
          <p:cNvSpPr txBox="1"/>
          <p:nvPr/>
        </p:nvSpPr>
        <p:spPr>
          <a:xfrm>
            <a:off x="394739" y="342899"/>
            <a:ext cx="5804798"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20000"/>
              </a:lnSpc>
              <a:spcBef>
                <a:spcPts val="1800"/>
              </a:spcBef>
              <a:defRPr sz="5400">
                <a:uFill>
                  <a:solidFill>
                    <a:srgbClr val="000000"/>
                  </a:solidFill>
                </a:uFill>
                <a:latin typeface="Avenir Heavy"/>
                <a:ea typeface="Avenir Heavy"/>
                <a:cs typeface="Avenir Heavy"/>
                <a:sym typeface="Avenir Heavy"/>
              </a:defRPr>
            </a:lvl1pPr>
          </a:lstStyle>
          <a:p>
            <a:pPr/>
            <a:r>
              <a:t>Content</a:t>
            </a:r>
          </a:p>
        </p:txBody>
      </p:sp>
      <p:grpSp>
        <p:nvGrpSpPr>
          <p:cNvPr id="881" name="UCPath Center Blog"/>
          <p:cNvGrpSpPr/>
          <p:nvPr/>
        </p:nvGrpSpPr>
        <p:grpSpPr>
          <a:xfrm>
            <a:off x="9289600" y="10400140"/>
            <a:ext cx="5804798" cy="1270005"/>
            <a:chOff x="-1" y="0"/>
            <a:chExt cx="5804797" cy="1270003"/>
          </a:xfrm>
        </p:grpSpPr>
        <p:sp>
          <p:nvSpPr>
            <p:cNvPr id="879" name="Rectangle"/>
            <p:cNvSpPr/>
            <p:nvPr/>
          </p:nvSpPr>
          <p:spPr>
            <a:xfrm>
              <a:off x="-2" y="-1"/>
              <a:ext cx="5804798" cy="1270004"/>
            </a:xfrm>
            <a:prstGeom prst="rect">
              <a:avLst/>
            </a:prstGeom>
            <a:solidFill>
              <a:srgbClr val="D86795"/>
            </a:solidFill>
            <a:ln w="12700" cap="flat">
              <a:noFill/>
              <a:miter lim="400000"/>
            </a:ln>
            <a:effectLst/>
          </p:spPr>
          <p:txBody>
            <a:bodyPr wrap="square" lIns="50800" tIns="50800" rIns="50800" bIns="50800" numCol="1" anchor="ctr">
              <a:noAutofit/>
            </a:bodyPr>
            <a:lstStyle/>
            <a:p>
              <a:pPr>
                <a:defRPr sz="4000">
                  <a:solidFill>
                    <a:srgbClr val="FFFFFF"/>
                  </a:solidFill>
                  <a:latin typeface="Avenir Medium"/>
                  <a:ea typeface="Avenir Medium"/>
                  <a:cs typeface="Avenir Medium"/>
                  <a:sym typeface="Avenir Medium"/>
                </a:defRPr>
              </a:pPr>
            </a:p>
          </p:txBody>
        </p:sp>
        <p:sp>
          <p:nvSpPr>
            <p:cNvPr id="880" name="UCPath Center Blog"/>
            <p:cNvSpPr txBox="1"/>
            <p:nvPr/>
          </p:nvSpPr>
          <p:spPr>
            <a:xfrm>
              <a:off x="-2" y="234950"/>
              <a:ext cx="5804798"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u="sng">
                  <a:solidFill>
                    <a:srgbClr val="0000FF"/>
                  </a:solidFill>
                  <a:uFill>
                    <a:solidFill>
                      <a:srgbClr val="0000FF"/>
                    </a:solidFill>
                  </a:uFill>
                  <a:latin typeface="Avenir Medium"/>
                  <a:ea typeface="Avenir Medium"/>
                  <a:cs typeface="Avenir Medium"/>
                  <a:sym typeface="Avenir Medium"/>
                  <a:hlinkClick r:id="rId5" invalidUrl="" action="" tgtFrame="" tooltip="" history="1" highlightClick="0" endSnd="0"/>
                </a:defRPr>
              </a:lvl1pPr>
            </a:lstStyle>
            <a:p>
              <a:pPr/>
              <a:r>
                <a:rPr>
                  <a:hlinkClick r:id="rId5" invalidUrl="" action="" tgtFrame="" tooltip="" history="1" highlightClick="0" endSnd="0"/>
                </a:rPr>
                <a:t>UCPath Center Blog</a:t>
              </a:r>
            </a:p>
          </p:txBody>
        </p:sp>
      </p:grpSp>
      <p:grpSp>
        <p:nvGrpSpPr>
          <p:cNvPr id="884" name="Application eBook"/>
          <p:cNvGrpSpPr/>
          <p:nvPr/>
        </p:nvGrpSpPr>
        <p:grpSpPr>
          <a:xfrm>
            <a:off x="17280170" y="10400140"/>
            <a:ext cx="5804798" cy="1270005"/>
            <a:chOff x="-1" y="0"/>
            <a:chExt cx="5804797" cy="1270003"/>
          </a:xfrm>
        </p:grpSpPr>
        <p:sp>
          <p:nvSpPr>
            <p:cNvPr id="882" name="Rectangle"/>
            <p:cNvSpPr/>
            <p:nvPr/>
          </p:nvSpPr>
          <p:spPr>
            <a:xfrm>
              <a:off x="-2" y="-1"/>
              <a:ext cx="5804798" cy="1270004"/>
            </a:xfrm>
            <a:prstGeom prst="rect">
              <a:avLst/>
            </a:prstGeom>
            <a:solidFill>
              <a:srgbClr val="D86795"/>
            </a:solidFill>
            <a:ln w="12700" cap="flat">
              <a:noFill/>
              <a:miter lim="400000"/>
            </a:ln>
            <a:effectLst/>
          </p:spPr>
          <p:txBody>
            <a:bodyPr wrap="square" lIns="50800" tIns="50800" rIns="50800" bIns="50800" numCol="1" anchor="ctr">
              <a:noAutofit/>
            </a:bodyPr>
            <a:lstStyle/>
            <a:p>
              <a:pPr>
                <a:defRPr sz="4000">
                  <a:solidFill>
                    <a:srgbClr val="FFFFFF"/>
                  </a:solidFill>
                  <a:latin typeface="Avenir Medium"/>
                  <a:ea typeface="Avenir Medium"/>
                  <a:cs typeface="Avenir Medium"/>
                  <a:sym typeface="Avenir Medium"/>
                </a:defRPr>
              </a:pPr>
            </a:p>
          </p:txBody>
        </p:sp>
        <p:sp>
          <p:nvSpPr>
            <p:cNvPr id="883" name="Application eBook"/>
            <p:cNvSpPr txBox="1"/>
            <p:nvPr/>
          </p:nvSpPr>
          <p:spPr>
            <a:xfrm>
              <a:off x="-2" y="234950"/>
              <a:ext cx="5804798"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u="sng">
                  <a:solidFill>
                    <a:srgbClr val="0000FF"/>
                  </a:solidFill>
                  <a:uFill>
                    <a:solidFill>
                      <a:srgbClr val="0000FF"/>
                    </a:solidFill>
                  </a:uFill>
                  <a:latin typeface="Avenir Medium"/>
                  <a:ea typeface="Avenir Medium"/>
                  <a:cs typeface="Avenir Medium"/>
                  <a:sym typeface="Avenir Medium"/>
                  <a:hlinkClick r:id="rId6" invalidUrl="" action="" tgtFrame="" tooltip="" history="1" highlightClick="0" endSnd="0"/>
                </a:defRPr>
              </a:lvl1pPr>
            </a:lstStyle>
            <a:p>
              <a:pPr/>
              <a:r>
                <a:rPr>
                  <a:hlinkClick r:id="rId6" invalidUrl="" action="" tgtFrame="" tooltip="" history="1" highlightClick="0" endSnd="0"/>
                </a:rPr>
                <a:t>Application eBook</a:t>
              </a:r>
            </a:p>
          </p:txBody>
        </p:sp>
      </p:grpSp>
      <p:pic>
        <p:nvPicPr>
          <p:cNvPr id="885" name="UCPC_2019_ebook-mockup-inside.jpg" descr="UCPC_2019_ebook-mockup-inside.jpg"/>
          <p:cNvPicPr>
            <a:picLocks noChangeAspect="1"/>
          </p:cNvPicPr>
          <p:nvPr/>
        </p:nvPicPr>
        <p:blipFill>
          <a:blip r:embed="rId7">
            <a:extLst/>
          </a:blip>
          <a:srcRect l="0" t="0" r="10821" b="0"/>
          <a:stretch>
            <a:fillRect/>
          </a:stretch>
        </p:blipFill>
        <p:spPr>
          <a:xfrm>
            <a:off x="17890455" y="4475736"/>
            <a:ext cx="6492753" cy="5223913"/>
          </a:xfrm>
          <a:prstGeom prst="rect">
            <a:avLst/>
          </a:prstGeom>
          <a:ln w="12700">
            <a:miter lim="400000"/>
          </a:ln>
        </p:spPr>
      </p:pic>
      <p:pic>
        <p:nvPicPr>
          <p:cNvPr id="886" name="UCPC_2019_ebook-mockup-cover-1.jpg" descr="UCPC_2019_ebook-mockup-cover-1.jpg"/>
          <p:cNvPicPr>
            <a:picLocks noChangeAspect="1"/>
          </p:cNvPicPr>
          <p:nvPr/>
        </p:nvPicPr>
        <p:blipFill>
          <a:blip r:embed="rId8">
            <a:extLst/>
          </a:blip>
          <a:stretch>
            <a:fillRect/>
          </a:stretch>
        </p:blipFill>
        <p:spPr>
          <a:xfrm>
            <a:off x="15030450" y="3968432"/>
            <a:ext cx="4772586" cy="62386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89" name="CONTENT…"/>
          <p:cNvSpPr txBox="1"/>
          <p:nvPr/>
        </p:nvSpPr>
        <p:spPr>
          <a:xfrm>
            <a:off x="394739" y="342899"/>
            <a:ext cx="5804798"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20000"/>
              </a:lnSpc>
              <a:spcBef>
                <a:spcPts val="1800"/>
              </a:spcBef>
              <a:defRPr sz="5400">
                <a:uFill>
                  <a:solidFill>
                    <a:srgbClr val="000000"/>
                  </a:solidFill>
                </a:uFill>
                <a:latin typeface="Avenir Heavy"/>
                <a:ea typeface="Avenir Heavy"/>
                <a:cs typeface="Avenir Heavy"/>
                <a:sym typeface="Avenir Heavy"/>
              </a:defRPr>
            </a:lvl1pPr>
          </a:lstStyle>
          <a:p>
            <a:pPr/>
            <a:r>
              <a:t>Video</a:t>
            </a:r>
          </a:p>
        </p:txBody>
      </p:sp>
      <p:grpSp>
        <p:nvGrpSpPr>
          <p:cNvPr id="892" name="YouTube Channel"/>
          <p:cNvGrpSpPr/>
          <p:nvPr/>
        </p:nvGrpSpPr>
        <p:grpSpPr>
          <a:xfrm>
            <a:off x="15019571" y="9018856"/>
            <a:ext cx="5804799" cy="1270005"/>
            <a:chOff x="-1" y="0"/>
            <a:chExt cx="5804797" cy="1270003"/>
          </a:xfrm>
        </p:grpSpPr>
        <p:sp>
          <p:nvSpPr>
            <p:cNvPr id="890" name="Rectangle"/>
            <p:cNvSpPr/>
            <p:nvPr/>
          </p:nvSpPr>
          <p:spPr>
            <a:xfrm>
              <a:off x="-2" y="-1"/>
              <a:ext cx="5804798" cy="1270004"/>
            </a:xfrm>
            <a:prstGeom prst="rect">
              <a:avLst/>
            </a:prstGeom>
            <a:solidFill>
              <a:srgbClr val="D86795"/>
            </a:solidFill>
            <a:ln w="12700" cap="flat">
              <a:noFill/>
              <a:miter lim="400000"/>
            </a:ln>
            <a:effectLst/>
          </p:spPr>
          <p:txBody>
            <a:bodyPr wrap="square" lIns="50800" tIns="50800" rIns="50800" bIns="50800" numCol="1" anchor="ctr">
              <a:noAutofit/>
            </a:bodyPr>
            <a:lstStyle/>
            <a:p>
              <a:pPr>
                <a:defRPr sz="4000">
                  <a:solidFill>
                    <a:srgbClr val="FFFFFF"/>
                  </a:solidFill>
                  <a:latin typeface="Avenir Medium"/>
                  <a:ea typeface="Avenir Medium"/>
                  <a:cs typeface="Avenir Medium"/>
                  <a:sym typeface="Avenir Medium"/>
                </a:defRPr>
              </a:pPr>
            </a:p>
          </p:txBody>
        </p:sp>
        <p:sp>
          <p:nvSpPr>
            <p:cNvPr id="891" name="YouTube Channel"/>
            <p:cNvSpPr txBox="1"/>
            <p:nvPr/>
          </p:nvSpPr>
          <p:spPr>
            <a:xfrm>
              <a:off x="-2" y="234950"/>
              <a:ext cx="5804798"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u="sng">
                  <a:solidFill>
                    <a:srgbClr val="0000FF"/>
                  </a:solidFill>
                  <a:uFill>
                    <a:solidFill>
                      <a:srgbClr val="0000FF"/>
                    </a:solidFill>
                  </a:uFill>
                  <a:latin typeface="Avenir Medium"/>
                  <a:ea typeface="Avenir Medium"/>
                  <a:cs typeface="Avenir Medium"/>
                  <a:sym typeface="Avenir Medium"/>
                  <a:hlinkClick r:id="rId2" invalidUrl="" action="" tgtFrame="" tooltip="" history="1" highlightClick="0" endSnd="0"/>
                </a:defRPr>
              </a:lvl1pPr>
            </a:lstStyle>
            <a:p>
              <a:pPr/>
              <a:r>
                <a:rPr>
                  <a:hlinkClick r:id="rId2" invalidUrl="" action="" tgtFrame="" tooltip="" history="1" highlightClick="0" endSnd="0"/>
                </a:rPr>
                <a:t>YouTube Channel</a:t>
              </a:r>
            </a:p>
          </p:txBody>
        </p:sp>
      </p:grpSp>
      <p:pic>
        <p:nvPicPr>
          <p:cNvPr id="893" name="UCPC_2019_content-video.jpg" descr="UCPC_2019_content-video.jpg"/>
          <p:cNvPicPr>
            <a:picLocks noChangeAspect="1"/>
          </p:cNvPicPr>
          <p:nvPr/>
        </p:nvPicPr>
        <p:blipFill>
          <a:blip r:embed="rId3">
            <a:extLst/>
          </a:blip>
          <a:stretch>
            <a:fillRect/>
          </a:stretch>
        </p:blipFill>
        <p:spPr>
          <a:xfrm>
            <a:off x="1066204" y="1976090"/>
            <a:ext cx="10923442" cy="10923439"/>
          </a:xfrm>
          <a:prstGeom prst="rect">
            <a:avLst/>
          </a:prstGeom>
          <a:ln w="12700">
            <a:miter lim="400000"/>
          </a:ln>
        </p:spPr>
      </p:pic>
      <p:pic>
        <p:nvPicPr>
          <p:cNvPr id="894" name="Screen Shot 2018-10-08 at 10.03.29 AM.png" descr="Screen Shot 2018-10-08 at 10.03.29 AM.png">
            <a:hlinkClick r:id="rId2" invalidUrl="" action="" tgtFrame="" tooltip="" history="1" highlightClick="0" endSnd="0"/>
          </p:cNvPr>
          <p:cNvPicPr>
            <a:picLocks noChangeAspect="1"/>
          </p:cNvPicPr>
          <p:nvPr/>
        </p:nvPicPr>
        <p:blipFill>
          <a:blip r:embed="rId4">
            <a:extLst/>
          </a:blip>
          <a:stretch>
            <a:fillRect/>
          </a:stretch>
        </p:blipFill>
        <p:spPr>
          <a:xfrm>
            <a:off x="13279217" y="3061146"/>
            <a:ext cx="9285505" cy="52360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r" isContent="1" isInverted="0"/>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7" name="CONTENT…"/>
          <p:cNvSpPr txBox="1"/>
          <p:nvPr/>
        </p:nvSpPr>
        <p:spPr>
          <a:xfrm>
            <a:off x="394739" y="342899"/>
            <a:ext cx="5804798"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1800"/>
              </a:spcBef>
              <a:defRPr sz="5400">
                <a:uFill>
                  <a:solidFill>
                    <a:srgbClr val="000000"/>
                  </a:solidFill>
                </a:uFill>
                <a:latin typeface="Avenir Heavy"/>
                <a:ea typeface="Avenir Heavy"/>
                <a:cs typeface="Avenir Heavy"/>
                <a:sym typeface="Avenir Heavy"/>
              </a:defRPr>
            </a:pPr>
            <a:r>
              <a:t>Social </a:t>
            </a:r>
            <a:r>
              <a:rPr>
                <a:latin typeface="Avenir Book"/>
                <a:ea typeface="Avenir Book"/>
                <a:cs typeface="Avenir Book"/>
                <a:sym typeface="Avenir Book"/>
              </a:rPr>
              <a:t>Media</a:t>
            </a:r>
          </a:p>
        </p:txBody>
      </p:sp>
      <p:pic>
        <p:nvPicPr>
          <p:cNvPr id="898" name="UCPC_2019_content-social.jpg" descr="UCPC_2019_content-social.jpg"/>
          <p:cNvPicPr>
            <a:picLocks noChangeAspect="1"/>
          </p:cNvPicPr>
          <p:nvPr/>
        </p:nvPicPr>
        <p:blipFill>
          <a:blip r:embed="rId2">
            <a:extLst/>
          </a:blip>
          <a:stretch>
            <a:fillRect/>
          </a:stretch>
        </p:blipFill>
        <p:spPr>
          <a:xfrm>
            <a:off x="4384911" y="2470319"/>
            <a:ext cx="9892799" cy="9884562"/>
          </a:xfrm>
          <a:prstGeom prst="rect">
            <a:avLst/>
          </a:prstGeom>
          <a:ln w="12700">
            <a:miter lim="400000"/>
          </a:ln>
        </p:spPr>
      </p:pic>
      <p:pic>
        <p:nvPicPr>
          <p:cNvPr id="899" name="Screen Shot 2018-10-08 at 2.02.21 PM.png" descr="Screen Shot 2018-10-08 at 2.02.21 PM.png">
            <a:hlinkClick r:id="rId3" invalidUrl="" action="" tgtFrame="" tooltip="" history="1" highlightClick="0" endSnd="0"/>
          </p:cNvPr>
          <p:cNvPicPr>
            <a:picLocks noChangeAspect="1"/>
          </p:cNvPicPr>
          <p:nvPr/>
        </p:nvPicPr>
        <p:blipFill>
          <a:blip r:embed="rId4">
            <a:extLst/>
          </a:blip>
          <a:stretch>
            <a:fillRect/>
          </a:stretch>
        </p:blipFill>
        <p:spPr>
          <a:xfrm>
            <a:off x="15274726" y="3120339"/>
            <a:ext cx="6350003" cy="1168579"/>
          </a:xfrm>
          <a:prstGeom prst="rect">
            <a:avLst/>
          </a:prstGeom>
          <a:ln w="12700">
            <a:miter lim="400000"/>
          </a:ln>
        </p:spPr>
      </p:pic>
      <p:pic>
        <p:nvPicPr>
          <p:cNvPr id="900" name="Screen Shot 2018-10-08 at 2.02.27 PM.png" descr="Screen Shot 2018-10-08 at 2.02.27 PM.png">
            <a:hlinkClick r:id="rId5" invalidUrl="" action="" tgtFrame="" tooltip="" history="1" highlightClick="0" endSnd="0"/>
          </p:cNvPr>
          <p:cNvPicPr>
            <a:picLocks noChangeAspect="1"/>
          </p:cNvPicPr>
          <p:nvPr/>
        </p:nvPicPr>
        <p:blipFill>
          <a:blip r:embed="rId6">
            <a:extLst/>
          </a:blip>
          <a:stretch>
            <a:fillRect/>
          </a:stretch>
        </p:blipFill>
        <p:spPr>
          <a:xfrm>
            <a:off x="15363626" y="7871562"/>
            <a:ext cx="6350003" cy="1012627"/>
          </a:xfrm>
          <a:prstGeom prst="rect">
            <a:avLst/>
          </a:prstGeom>
          <a:ln w="12700">
            <a:miter lim="400000"/>
          </a:ln>
        </p:spPr>
      </p:pic>
      <p:pic>
        <p:nvPicPr>
          <p:cNvPr id="901" name="Screen Shot 2018-10-08 at 2.02.30 PM.png" descr="Screen Shot 2018-10-08 at 2.02.30 PM.png">
            <a:hlinkClick r:id="rId7" invalidUrl="" action="" tgtFrame="" tooltip="" history="1" highlightClick="0" endSnd="0"/>
          </p:cNvPr>
          <p:cNvPicPr>
            <a:picLocks noChangeAspect="1"/>
          </p:cNvPicPr>
          <p:nvPr/>
        </p:nvPicPr>
        <p:blipFill>
          <a:blip r:embed="rId8">
            <a:extLst/>
          </a:blip>
          <a:stretch>
            <a:fillRect/>
          </a:stretch>
        </p:blipFill>
        <p:spPr>
          <a:xfrm>
            <a:off x="15274726" y="4719003"/>
            <a:ext cx="6350003" cy="1086748"/>
          </a:xfrm>
          <a:prstGeom prst="rect">
            <a:avLst/>
          </a:prstGeom>
          <a:ln w="12700">
            <a:miter lim="400000"/>
          </a:ln>
        </p:spPr>
      </p:pic>
      <p:pic>
        <p:nvPicPr>
          <p:cNvPr id="902" name="Screen Shot 2018-10-08 at 2.02.34 PM.png" descr="Screen Shot 2018-10-08 at 2.02.34 PM.png">
            <a:hlinkClick r:id="rId9" invalidUrl="" action="" tgtFrame="" tooltip="" history="1" highlightClick="0" endSnd="0"/>
          </p:cNvPr>
          <p:cNvPicPr>
            <a:picLocks noChangeAspect="1"/>
          </p:cNvPicPr>
          <p:nvPr/>
        </p:nvPicPr>
        <p:blipFill>
          <a:blip r:embed="rId10">
            <a:extLst/>
          </a:blip>
          <a:stretch>
            <a:fillRect/>
          </a:stretch>
        </p:blipFill>
        <p:spPr>
          <a:xfrm>
            <a:off x="15173126" y="6239747"/>
            <a:ext cx="6350003" cy="1160756"/>
          </a:xfrm>
          <a:prstGeom prst="rect">
            <a:avLst/>
          </a:prstGeom>
          <a:ln w="12700">
            <a:miter lim="400000"/>
          </a:ln>
        </p:spPr>
      </p:pic>
      <p:pic>
        <p:nvPicPr>
          <p:cNvPr id="903" name="Screen Shot 2018-10-08 at 2.02.37 PM.png" descr="Screen Shot 2018-10-08 at 2.02.37 PM.png">
            <a:hlinkClick r:id="rId11" invalidUrl="" action="" tgtFrame="" tooltip="" history="1" highlightClick="0" endSnd="0"/>
          </p:cNvPr>
          <p:cNvPicPr>
            <a:picLocks noChangeAspect="1"/>
          </p:cNvPicPr>
          <p:nvPr/>
        </p:nvPicPr>
        <p:blipFill>
          <a:blip r:embed="rId12">
            <a:extLst/>
          </a:blip>
          <a:stretch>
            <a:fillRect/>
          </a:stretch>
        </p:blipFill>
        <p:spPr>
          <a:xfrm>
            <a:off x="15223926" y="9275587"/>
            <a:ext cx="6350003" cy="1320074"/>
          </a:xfrm>
          <a:prstGeom prst="rect">
            <a:avLst/>
          </a:prstGeom>
          <a:ln w="12700">
            <a:miter lim="400000"/>
          </a:ln>
        </p:spPr>
      </p:pic>
      <p:pic>
        <p:nvPicPr>
          <p:cNvPr id="904" name="UCPC_2019_content-social-2.png" descr="UCPC_2019_content-social-2.png"/>
          <p:cNvPicPr>
            <a:picLocks noChangeAspect="1"/>
          </p:cNvPicPr>
          <p:nvPr/>
        </p:nvPicPr>
        <p:blipFill>
          <a:blip r:embed="rId13">
            <a:extLst/>
          </a:blip>
          <a:stretch>
            <a:fillRect/>
          </a:stretch>
        </p:blipFill>
        <p:spPr>
          <a:xfrm>
            <a:off x="354046" y="7066204"/>
            <a:ext cx="8098209" cy="502764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isContent="1" isInverted="0"/>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6" name="UCPC_2019_ads-social.jpg" descr="UCPC_2019_ads-social.jpg"/>
          <p:cNvPicPr>
            <a:picLocks noChangeAspect="1"/>
          </p:cNvPicPr>
          <p:nvPr/>
        </p:nvPicPr>
        <p:blipFill>
          <a:blip r:embed="rId2">
            <a:extLst/>
          </a:blip>
          <a:stretch>
            <a:fillRect/>
          </a:stretch>
        </p:blipFill>
        <p:spPr>
          <a:xfrm>
            <a:off x="4299470" y="1149870"/>
            <a:ext cx="12076660" cy="12076660"/>
          </a:xfrm>
          <a:prstGeom prst="rect">
            <a:avLst/>
          </a:prstGeom>
          <a:ln w="12700">
            <a:miter lim="400000"/>
          </a:ln>
        </p:spPr>
      </p:pic>
      <p:sp>
        <p:nvSpPr>
          <p:cNvPr id="907"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08" name="CONTENT…"/>
          <p:cNvSpPr txBox="1"/>
          <p:nvPr/>
        </p:nvSpPr>
        <p:spPr>
          <a:xfrm>
            <a:off x="394739" y="393699"/>
            <a:ext cx="5804798"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1800"/>
              </a:spcBef>
              <a:defRPr sz="4800">
                <a:uFill>
                  <a:solidFill>
                    <a:srgbClr val="000000"/>
                  </a:solidFill>
                </a:uFill>
                <a:latin typeface="Avenir Heavy"/>
                <a:ea typeface="Avenir Heavy"/>
                <a:cs typeface="Avenir Heavy"/>
                <a:sym typeface="Avenir Heavy"/>
              </a:defRPr>
            </a:pPr>
            <a:r>
              <a:t>Digital </a:t>
            </a:r>
            <a:r>
              <a:rPr>
                <a:latin typeface="Avenir Book"/>
                <a:ea typeface="Avenir Book"/>
                <a:cs typeface="Avenir Book"/>
                <a:sym typeface="Avenir Book"/>
              </a:rPr>
              <a:t>Advertising</a:t>
            </a:r>
          </a:p>
        </p:txBody>
      </p:sp>
      <p:pic>
        <p:nvPicPr>
          <p:cNvPr id="909" name="pandora-mockup.png" descr="pandora-mockup.png"/>
          <p:cNvPicPr>
            <a:picLocks noChangeAspect="1"/>
          </p:cNvPicPr>
          <p:nvPr/>
        </p:nvPicPr>
        <p:blipFill>
          <a:blip r:embed="rId3">
            <a:extLst/>
          </a:blip>
          <a:stretch>
            <a:fillRect/>
          </a:stretch>
        </p:blipFill>
        <p:spPr>
          <a:xfrm>
            <a:off x="3584475" y="6028039"/>
            <a:ext cx="4179814" cy="6599706"/>
          </a:xfrm>
          <a:prstGeom prst="rect">
            <a:avLst/>
          </a:prstGeom>
          <a:ln w="12700">
            <a:miter lim="400000"/>
          </a:ln>
        </p:spPr>
      </p:pic>
      <p:pic>
        <p:nvPicPr>
          <p:cNvPr id="910" name="UCPC_2019_ads-display.png" descr="UCPC_2019_ads-display.png"/>
          <p:cNvPicPr>
            <a:picLocks noChangeAspect="1"/>
          </p:cNvPicPr>
          <p:nvPr/>
        </p:nvPicPr>
        <p:blipFill>
          <a:blip r:embed="rId4">
            <a:extLst/>
          </a:blip>
          <a:stretch>
            <a:fillRect/>
          </a:stretch>
        </p:blipFill>
        <p:spPr>
          <a:xfrm>
            <a:off x="10928052" y="5537344"/>
            <a:ext cx="11349183" cy="70459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13" name="CONTENT…"/>
          <p:cNvSpPr txBox="1"/>
          <p:nvPr/>
        </p:nvSpPr>
        <p:spPr>
          <a:xfrm>
            <a:off x="394741" y="393700"/>
            <a:ext cx="7504511" cy="93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1800"/>
              </a:spcBef>
              <a:defRPr sz="4800">
                <a:uFill>
                  <a:solidFill>
                    <a:srgbClr val="000000"/>
                  </a:solidFill>
                </a:uFill>
                <a:latin typeface="Avenir Heavy"/>
                <a:ea typeface="Avenir Heavy"/>
                <a:cs typeface="Avenir Heavy"/>
                <a:sym typeface="Avenir Heavy"/>
              </a:defRPr>
            </a:pPr>
            <a:r>
              <a:t>Traditional </a:t>
            </a:r>
            <a:r>
              <a:rPr>
                <a:latin typeface="Avenir Book"/>
                <a:ea typeface="Avenir Book"/>
                <a:cs typeface="Avenir Book"/>
                <a:sym typeface="Avenir Book"/>
              </a:rPr>
              <a:t>Advertising</a:t>
            </a:r>
          </a:p>
        </p:txBody>
      </p:sp>
      <p:pic>
        <p:nvPicPr>
          <p:cNvPr id="914" name="LAX-006018-B_Campaign_UniversityofCaliforniaPathCenter_2018-09-18_111610480.jpg" descr="LAX-006018-B_Campaign_UniversityofCaliforniaPathCenter_2018-09-18_111610480.jpg"/>
          <p:cNvPicPr>
            <a:picLocks noChangeAspect="1"/>
          </p:cNvPicPr>
          <p:nvPr/>
        </p:nvPicPr>
        <p:blipFill>
          <a:blip r:embed="rId2">
            <a:extLst/>
          </a:blip>
          <a:stretch>
            <a:fillRect/>
          </a:stretch>
        </p:blipFill>
        <p:spPr>
          <a:xfrm>
            <a:off x="8910538" y="7390358"/>
            <a:ext cx="7620003" cy="5080003"/>
          </a:xfrm>
          <a:prstGeom prst="rect">
            <a:avLst/>
          </a:prstGeom>
          <a:ln w="12700">
            <a:miter lim="400000"/>
          </a:ln>
        </p:spPr>
      </p:pic>
      <p:pic>
        <p:nvPicPr>
          <p:cNvPr id="915" name="LAX-007021-B_Campaign_UniversityofCaliforniaPathCenter_2018-05-03_125653544.jpg" descr="LAX-007021-B_Campaign_UniversityofCaliforniaPathCenter_2018-05-03_125653544.jpg"/>
          <p:cNvPicPr>
            <a:picLocks noChangeAspect="1"/>
          </p:cNvPicPr>
          <p:nvPr/>
        </p:nvPicPr>
        <p:blipFill>
          <a:blip r:embed="rId3">
            <a:extLst/>
          </a:blip>
          <a:stretch>
            <a:fillRect/>
          </a:stretch>
        </p:blipFill>
        <p:spPr>
          <a:xfrm>
            <a:off x="909537" y="7390358"/>
            <a:ext cx="7620003" cy="5080003"/>
          </a:xfrm>
          <a:prstGeom prst="rect">
            <a:avLst/>
          </a:prstGeom>
          <a:ln w="12700">
            <a:miter lim="400000"/>
          </a:ln>
        </p:spPr>
      </p:pic>
      <p:pic>
        <p:nvPicPr>
          <p:cNvPr id="916" name="LAX-007021-B_Campaign_UniversityofCaliforniaPathCenter_2018-09-14_140000662.jpg" descr="LAX-007021-B_Campaign_UniversityofCaliforniaPathCenter_2018-09-14_140000662.jpg"/>
          <p:cNvPicPr>
            <a:picLocks noChangeAspect="1"/>
          </p:cNvPicPr>
          <p:nvPr/>
        </p:nvPicPr>
        <p:blipFill>
          <a:blip r:embed="rId4">
            <a:extLst/>
          </a:blip>
          <a:stretch>
            <a:fillRect/>
          </a:stretch>
        </p:blipFill>
        <p:spPr>
          <a:xfrm>
            <a:off x="8910538" y="1846839"/>
            <a:ext cx="7620003" cy="5080005"/>
          </a:xfrm>
          <a:prstGeom prst="rect">
            <a:avLst/>
          </a:prstGeom>
          <a:ln w="12700">
            <a:miter lim="400000"/>
          </a:ln>
        </p:spPr>
      </p:pic>
      <p:pic>
        <p:nvPicPr>
          <p:cNvPr id="917" name="LAX-007031-B_Campaign_UniversityofCaliforniaPathCenter_2018-09-14_135842465.jpg" descr="LAX-007031-B_Campaign_UniversityofCaliforniaPathCenter_2018-09-14_135842465.jpg"/>
          <p:cNvPicPr>
            <a:picLocks noChangeAspect="1"/>
          </p:cNvPicPr>
          <p:nvPr/>
        </p:nvPicPr>
        <p:blipFill>
          <a:blip r:embed="rId5">
            <a:extLst/>
          </a:blip>
          <a:stretch>
            <a:fillRect/>
          </a:stretch>
        </p:blipFill>
        <p:spPr>
          <a:xfrm>
            <a:off x="909537" y="1846839"/>
            <a:ext cx="7620003" cy="5080005"/>
          </a:xfrm>
          <a:prstGeom prst="rect">
            <a:avLst/>
          </a:prstGeom>
          <a:ln w="12700">
            <a:miter lim="400000"/>
          </a:ln>
        </p:spPr>
      </p:pic>
      <p:grpSp>
        <p:nvGrpSpPr>
          <p:cNvPr id="920" name="Group">
            <a:hlinkClick r:id="rId6" invalidUrl="" action="" tgtFrame="" tooltip="" history="1" highlightClick="0" endSnd="0"/>
          </p:cNvPr>
          <p:cNvGrpSpPr/>
          <p:nvPr/>
        </p:nvGrpSpPr>
        <p:grpSpPr>
          <a:xfrm>
            <a:off x="17184002" y="2498609"/>
            <a:ext cx="6758876" cy="3776467"/>
            <a:chOff x="0" y="0"/>
            <a:chExt cx="6758875" cy="3776466"/>
          </a:xfrm>
        </p:grpSpPr>
        <p:pic>
          <p:nvPicPr>
            <p:cNvPr id="918" name="Screen Shot 2018-10-08 at 1.52.01 PM.png" descr="Screen Shot 2018-10-08 at 1.52.01 PM.png"/>
            <p:cNvPicPr>
              <a:picLocks noChangeAspect="1"/>
            </p:cNvPicPr>
            <p:nvPr/>
          </p:nvPicPr>
          <p:blipFill>
            <a:blip r:embed="rId7">
              <a:extLst/>
            </a:blip>
            <a:stretch>
              <a:fillRect/>
            </a:stretch>
          </p:blipFill>
          <p:spPr>
            <a:xfrm>
              <a:off x="0" y="-1"/>
              <a:ext cx="6758876" cy="3776467"/>
            </a:xfrm>
            <a:prstGeom prst="rect">
              <a:avLst/>
            </a:prstGeom>
            <a:ln w="25400" cap="flat">
              <a:solidFill>
                <a:schemeClr val="accent1"/>
              </a:solidFill>
              <a:prstDash val="solid"/>
              <a:round/>
            </a:ln>
            <a:effectLst/>
          </p:spPr>
        </p:pic>
        <p:sp>
          <p:nvSpPr>
            <p:cNvPr id="919" name="Triangle"/>
            <p:cNvSpPr/>
            <p:nvPr/>
          </p:nvSpPr>
          <p:spPr>
            <a:xfrm rot="13545978">
              <a:off x="2599337" y="1428696"/>
              <a:ext cx="919071" cy="919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D86795"/>
            </a:solidFill>
            <a:ln w="12700" cap="flat">
              <a:noFill/>
              <a:miter lim="400000"/>
            </a:ln>
            <a:effectLst/>
          </p:spPr>
          <p:txBody>
            <a:bodyPr wrap="square" lIns="50800" tIns="50800" rIns="50800" bIns="50800" numCol="1" anchor="ctr">
              <a:noAutofit/>
            </a:bodyPr>
            <a:lstStyle/>
            <a:p>
              <a:pPr/>
            </a:p>
          </p:txBody>
        </p:sp>
      </p:grpSp>
      <p:grpSp>
        <p:nvGrpSpPr>
          <p:cNvPr id="923" name="Group">
            <a:hlinkClick r:id="rId8" invalidUrl="" action="" tgtFrame="" tooltip="" history="1" highlightClick="0" endSnd="0"/>
          </p:cNvPr>
          <p:cNvGrpSpPr/>
          <p:nvPr/>
        </p:nvGrpSpPr>
        <p:grpSpPr>
          <a:xfrm>
            <a:off x="17171302" y="8021689"/>
            <a:ext cx="6784276" cy="3817340"/>
            <a:chOff x="0" y="0"/>
            <a:chExt cx="6784275" cy="3817339"/>
          </a:xfrm>
        </p:grpSpPr>
        <p:pic>
          <p:nvPicPr>
            <p:cNvPr id="921" name="Screen Shot 2018-10-08 at 1.53.03 PM.png" descr="Screen Shot 2018-10-08 at 1.53.03 PM.png"/>
            <p:cNvPicPr>
              <a:picLocks noChangeAspect="1"/>
            </p:cNvPicPr>
            <p:nvPr/>
          </p:nvPicPr>
          <p:blipFill>
            <a:blip r:embed="rId9">
              <a:extLst/>
            </a:blip>
            <a:stretch>
              <a:fillRect/>
            </a:stretch>
          </p:blipFill>
          <p:spPr>
            <a:xfrm>
              <a:off x="0" y="-1"/>
              <a:ext cx="6784276" cy="3817340"/>
            </a:xfrm>
            <a:prstGeom prst="rect">
              <a:avLst/>
            </a:prstGeom>
            <a:ln w="25400" cap="flat">
              <a:solidFill>
                <a:schemeClr val="accent1"/>
              </a:solidFill>
              <a:prstDash val="solid"/>
              <a:round/>
            </a:ln>
            <a:effectLst/>
          </p:spPr>
        </p:pic>
        <p:sp>
          <p:nvSpPr>
            <p:cNvPr id="922" name="Triangle"/>
            <p:cNvSpPr/>
            <p:nvPr/>
          </p:nvSpPr>
          <p:spPr>
            <a:xfrm rot="13545978">
              <a:off x="2612037" y="1449133"/>
              <a:ext cx="919071" cy="919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D86795"/>
            </a:solidFill>
            <a:ln w="12700" cap="flat">
              <a:noFill/>
              <a:miter lim="400000"/>
            </a:ln>
            <a:effectLst/>
          </p:spPr>
          <p:txBody>
            <a:bodyPr wrap="square" lIns="50800" tIns="50800" rIns="50800" bIns="50800" numCol="1" anchor="ctr">
              <a:noAutofit/>
            </a:bodyPr>
            <a:lstStyle/>
            <a:p>
              <a:pPr/>
            </a:p>
          </p:txBody>
        </p:sp>
      </p:grpSp>
    </p:spTree>
  </p:cSld>
  <p:clrMapOvr>
    <a:masterClrMapping/>
  </p:clrMapOvr>
  <mc:AlternateContent xmlns:mc="http://schemas.openxmlformats.org/markup-compatibility/2006">
    <mc:Choice xmlns:p14="http://schemas.microsoft.com/office/powerpoint/2010/main" Requires="p14">
      <p:transition spd="med" advClick="1" p14:dur="1000">
        <p14:prism dir="r" isContent="1" isInverted="0"/>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5" name="CONTENT…"/>
          <p:cNvSpPr txBox="1"/>
          <p:nvPr/>
        </p:nvSpPr>
        <p:spPr>
          <a:xfrm>
            <a:off x="8649741" y="5975351"/>
            <a:ext cx="7084518" cy="176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spcBef>
                <a:spcPts val="1800"/>
              </a:spcBef>
              <a:defRPr sz="9600">
                <a:uFill>
                  <a:solidFill>
                    <a:srgbClr val="000000"/>
                  </a:solidFill>
                </a:uFill>
                <a:latin typeface="Avenir Heavy"/>
                <a:ea typeface="Avenir Heavy"/>
                <a:cs typeface="Avenir Heavy"/>
                <a:sym typeface="Avenir Heavy"/>
              </a:defRPr>
            </a:lvl1pPr>
          </a:lstStyle>
          <a:p>
            <a:pPr/>
            <a:r>
              <a:t>Appendix</a:t>
            </a:r>
          </a:p>
        </p:txBody>
      </p:sp>
      <p:sp>
        <p:nvSpPr>
          <p:cNvPr id="926"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l" isContent="1" isInverted="0"/>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8"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29" name="CONTENT…"/>
          <p:cNvSpPr txBox="1"/>
          <p:nvPr/>
        </p:nvSpPr>
        <p:spPr>
          <a:xfrm>
            <a:off x="445540" y="495773"/>
            <a:ext cx="14882022"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1800"/>
              </a:spcBef>
              <a:defRPr sz="4400">
                <a:uFill>
                  <a:solidFill>
                    <a:srgbClr val="000000"/>
                  </a:solidFill>
                </a:uFill>
                <a:latin typeface="Avenir Heavy"/>
                <a:ea typeface="Avenir Heavy"/>
                <a:cs typeface="Avenir Heavy"/>
                <a:sym typeface="Avenir Heavy"/>
              </a:defRPr>
            </a:pPr>
            <a:r>
              <a:t>UCPathJobs.org Website Visits</a:t>
            </a:r>
            <a:r>
              <a:rPr>
                <a:latin typeface="Avenir Book"/>
                <a:ea typeface="Avenir Book"/>
                <a:cs typeface="Avenir Book"/>
                <a:sym typeface="Avenir Book"/>
              </a:rPr>
              <a:t> Year Over Year by Month (Sept. 2017 – Sept. 2018)</a:t>
            </a:r>
          </a:p>
        </p:txBody>
      </p:sp>
      <p:graphicFrame>
        <p:nvGraphicFramePr>
          <p:cNvPr id="930" name="2D Line Chart"/>
          <p:cNvGraphicFramePr/>
          <p:nvPr/>
        </p:nvGraphicFramePr>
        <p:xfrm>
          <a:off x="891647" y="2913828"/>
          <a:ext cx="22089435" cy="9123821"/>
        </p:xfrm>
        <a:graphic xmlns:a="http://schemas.openxmlformats.org/drawingml/2006/main">
          <a:graphicData uri="http://schemas.openxmlformats.org/drawingml/2006/chart">
            <c:chart xmlns:c="http://schemas.openxmlformats.org/drawingml/2006/chart" r:id="rId2"/>
          </a:graphicData>
        </a:graphic>
      </p:graphicFrame>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33" name="CONTENT…"/>
          <p:cNvSpPr txBox="1"/>
          <p:nvPr/>
        </p:nvSpPr>
        <p:spPr>
          <a:xfrm>
            <a:off x="578068" y="474400"/>
            <a:ext cx="12580885"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1800"/>
              </a:spcBef>
              <a:defRPr sz="4400">
                <a:uFill>
                  <a:solidFill>
                    <a:srgbClr val="000000"/>
                  </a:solidFill>
                </a:uFill>
                <a:latin typeface="Avenir Heavy"/>
                <a:ea typeface="Avenir Heavy"/>
                <a:cs typeface="Avenir Heavy"/>
                <a:sym typeface="Avenir Heavy"/>
              </a:defRPr>
            </a:pPr>
            <a:r>
              <a:t>Cost Per Click</a:t>
            </a:r>
            <a:r>
              <a:rPr>
                <a:latin typeface="Avenir Book"/>
                <a:ea typeface="Avenir Book"/>
                <a:cs typeface="Avenir Book"/>
                <a:sym typeface="Avenir Book"/>
              </a:rPr>
              <a:t> Year Over Year Trending by Month (Sept. 2017 – Sept. 2018)</a:t>
            </a:r>
          </a:p>
        </p:txBody>
      </p:sp>
      <p:graphicFrame>
        <p:nvGraphicFramePr>
          <p:cNvPr id="934" name="2D Line Chart"/>
          <p:cNvGraphicFramePr/>
          <p:nvPr/>
        </p:nvGraphicFramePr>
        <p:xfrm>
          <a:off x="764548" y="3235823"/>
          <a:ext cx="22216539" cy="7938790"/>
        </p:xfrm>
        <a:graphic xmlns:a="http://schemas.openxmlformats.org/drawingml/2006/main">
          <a:graphicData uri="http://schemas.openxmlformats.org/drawingml/2006/chart">
            <c:chart xmlns:c="http://schemas.openxmlformats.org/drawingml/2006/chart" r:id="rId2"/>
          </a:graphicData>
        </a:graphic>
      </p:graphicFrame>
    </p:spTree>
  </p:cSld>
  <p:clrMapOvr>
    <a:masterClrMapping/>
  </p:clrMapOvr>
  <mc:AlternateContent xmlns:mc="http://schemas.openxmlformats.org/markup-compatibility/2006">
    <mc:Choice xmlns:p14="http://schemas.microsoft.com/office/powerpoint/2010/main" Requires="p14">
      <p:transition spd="med" advClick="1" p14:dur="1000">
        <p14:prism dir="u" isContent="1" isInverted="0"/>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936" name="2D Pie Chart"/>
          <p:cNvGraphicFramePr/>
          <p:nvPr/>
        </p:nvGraphicFramePr>
        <p:xfrm>
          <a:off x="7366257" y="-1083926"/>
          <a:ext cx="17251463" cy="17251463"/>
        </p:xfrm>
        <a:graphic xmlns:a="http://schemas.openxmlformats.org/drawingml/2006/main">
          <a:graphicData uri="http://schemas.openxmlformats.org/drawingml/2006/chart">
            <c:chart xmlns:c="http://schemas.openxmlformats.org/drawingml/2006/chart" r:id="rId2"/>
          </a:graphicData>
        </a:graphic>
      </p:graphicFrame>
      <p:sp>
        <p:nvSpPr>
          <p:cNvPr id="937" name="40% increase in the average monthly number of candidates per UCPath Center job opening…"/>
          <p:cNvSpPr txBox="1"/>
          <p:nvPr/>
        </p:nvSpPr>
        <p:spPr>
          <a:xfrm>
            <a:off x="1318064" y="2933698"/>
            <a:ext cx="6960714" cy="784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l" defTabSz="457200">
              <a:spcBef>
                <a:spcPts val="1000"/>
              </a:spcBef>
              <a:defRPr sz="3400">
                <a:uFill>
                  <a:solidFill>
                    <a:srgbClr val="000000"/>
                  </a:solidFill>
                </a:uFill>
                <a:latin typeface="Avenir Book"/>
                <a:ea typeface="Avenir Book"/>
                <a:cs typeface="Avenir Book"/>
                <a:sym typeface="Avenir Book"/>
              </a:defRPr>
            </a:pPr>
            <a:r>
              <a:t>74% of candidates reached were the top two types of candidates identified as strategic priorities for the campaign</a:t>
            </a:r>
            <a:endParaRPr>
              <a:latin typeface="Avenir Heavy"/>
              <a:ea typeface="Avenir Heavy"/>
              <a:cs typeface="Avenir Heavy"/>
              <a:sym typeface="Avenir Heavy"/>
            </a:endParaRPr>
          </a:p>
          <a:p>
            <a:pPr lvl="1" algn="l" defTabSz="457200">
              <a:spcBef>
                <a:spcPts val="1000"/>
              </a:spcBef>
              <a:defRPr sz="3200">
                <a:uFill>
                  <a:solidFill>
                    <a:srgbClr val="000000"/>
                  </a:solidFill>
                </a:uFill>
                <a:latin typeface="Avenir Heavy"/>
                <a:ea typeface="Avenir Heavy"/>
                <a:cs typeface="Avenir Heavy"/>
                <a:sym typeface="Avenir Heavy"/>
              </a:defRPr>
            </a:pPr>
          </a:p>
          <a:p>
            <a:pPr lvl="1" marL="736600" indent="-355600" algn="l" defTabSz="457200">
              <a:spcBef>
                <a:spcPts val="1000"/>
              </a:spcBef>
              <a:buClr>
                <a:srgbClr val="000000"/>
              </a:buClr>
              <a:buSzPct val="86000"/>
              <a:buAutoNum type="arabicPeriod" startAt="1"/>
              <a:defRPr sz="3200">
                <a:uFill>
                  <a:solidFill>
                    <a:srgbClr val="000000"/>
                  </a:solidFill>
                </a:uFill>
                <a:latin typeface="Avenir Book"/>
                <a:ea typeface="Avenir Book"/>
                <a:cs typeface="Avenir Book"/>
                <a:sym typeface="Avenir Book"/>
              </a:defRPr>
            </a:pPr>
            <a:r>
              <a:t>Peter, the Professional</a:t>
            </a:r>
            <a:endParaRPr sz="4000">
              <a:solidFill>
                <a:srgbClr val="2993C7"/>
              </a:solidFill>
            </a:endParaRPr>
          </a:p>
          <a:p>
            <a:pPr lvl="1" marL="736600" indent="-355600" algn="l" defTabSz="457200">
              <a:spcBef>
                <a:spcPts val="1000"/>
              </a:spcBef>
              <a:buClr>
                <a:srgbClr val="000000"/>
              </a:buClr>
              <a:buSzPct val="86000"/>
              <a:buAutoNum type="arabicPeriod" startAt="1"/>
              <a:defRPr sz="3200">
                <a:uFill>
                  <a:solidFill>
                    <a:srgbClr val="000000"/>
                  </a:solidFill>
                </a:uFill>
                <a:latin typeface="Avenir Book"/>
                <a:ea typeface="Avenir Book"/>
                <a:cs typeface="Avenir Book"/>
                <a:sym typeface="Avenir Book"/>
              </a:defRPr>
            </a:pPr>
            <a:r>
              <a:t>Jessica, the Job Seeker</a:t>
            </a:r>
            <a:endParaRPr sz="4000">
              <a:solidFill>
                <a:srgbClr val="2993C7"/>
              </a:solidFill>
            </a:endParaRPr>
          </a:p>
          <a:p>
            <a:pPr algn="l" defTabSz="457200">
              <a:spcBef>
                <a:spcPts val="1000"/>
              </a:spcBef>
              <a:defRPr sz="3200">
                <a:solidFill>
                  <a:srgbClr val="2993C7"/>
                </a:solidFill>
                <a:uFill>
                  <a:solidFill>
                    <a:srgbClr val="000000"/>
                  </a:solidFill>
                </a:uFill>
                <a:latin typeface="Avenir Book"/>
                <a:ea typeface="Avenir Book"/>
                <a:cs typeface="Avenir Book"/>
                <a:sym typeface="Avenir Book"/>
              </a:defRPr>
            </a:pPr>
          </a:p>
          <a:p>
            <a:pPr algn="l" defTabSz="457200">
              <a:spcBef>
                <a:spcPts val="1000"/>
              </a:spcBef>
              <a:defRPr sz="3300">
                <a:uFill>
                  <a:solidFill>
                    <a:srgbClr val="000000"/>
                  </a:solidFill>
                </a:uFill>
                <a:latin typeface="Avenir Book"/>
                <a:ea typeface="Avenir Book"/>
                <a:cs typeface="Avenir Book"/>
                <a:sym typeface="Avenir Book"/>
              </a:defRPr>
            </a:pPr>
            <a:r>
              <a:t>Based on ideal candidate personas defined with the UCPath Center. </a:t>
            </a:r>
          </a:p>
          <a:p>
            <a:pPr algn="l" defTabSz="457200">
              <a:spcBef>
                <a:spcPts val="1000"/>
              </a:spcBef>
              <a:defRPr sz="3300">
                <a:uFill>
                  <a:solidFill>
                    <a:srgbClr val="000000"/>
                  </a:solidFill>
                </a:uFill>
                <a:latin typeface="Avenir Book"/>
                <a:ea typeface="Avenir Book"/>
                <a:cs typeface="Avenir Book"/>
                <a:sym typeface="Avenir Book"/>
              </a:defRPr>
            </a:pPr>
          </a:p>
          <a:p>
            <a:pPr algn="l" defTabSz="457200">
              <a:spcBef>
                <a:spcPts val="1000"/>
              </a:spcBef>
              <a:defRPr sz="3300">
                <a:uFill>
                  <a:solidFill>
                    <a:srgbClr val="000000"/>
                  </a:solidFill>
                </a:uFill>
                <a:latin typeface="Avenir Book"/>
                <a:ea typeface="Avenir Book"/>
                <a:cs typeface="Avenir Book"/>
                <a:sym typeface="Avenir Book"/>
              </a:defRPr>
            </a:pPr>
            <a:r>
              <a:t>Sample size of 490 candidates.</a:t>
            </a:r>
          </a:p>
        </p:txBody>
      </p:sp>
      <p:sp>
        <p:nvSpPr>
          <p:cNvPr id="938"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Title 13"/>
          <p:cNvSpPr txBox="1"/>
          <p:nvPr>
            <p:ph type="title"/>
          </p:nvPr>
        </p:nvSpPr>
        <p:spPr>
          <a:xfrm>
            <a:off x="18499596" y="908658"/>
            <a:ext cx="5437576" cy="925884"/>
          </a:xfrm>
          <a:prstGeom prst="rect">
            <a:avLst/>
          </a:prstGeom>
        </p:spPr>
        <p:txBody>
          <a:bodyPr/>
          <a:lstStyle/>
          <a:p>
            <a:pPr algn="r">
              <a:defRPr sz="4600"/>
            </a:pPr>
            <a:r>
              <a:rPr>
                <a:latin typeface="Avenir Book"/>
                <a:ea typeface="Avenir Book"/>
                <a:cs typeface="Avenir Book"/>
                <a:sym typeface="Avenir Book"/>
              </a:rPr>
              <a:t>2018 Total:</a:t>
            </a:r>
            <a:r>
              <a:t> 5,661</a:t>
            </a:r>
          </a:p>
        </p:txBody>
      </p:sp>
      <p:sp>
        <p:nvSpPr>
          <p:cNvPr id="645" name="Even More Results"/>
          <p:cNvSpPr txBox="1"/>
          <p:nvPr/>
        </p:nvSpPr>
        <p:spPr>
          <a:xfrm>
            <a:off x="589407" y="685800"/>
            <a:ext cx="13424535"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80000"/>
              </a:lnSpc>
              <a:defRPr sz="7200">
                <a:solidFill>
                  <a:srgbClr val="44474F"/>
                </a:solidFill>
                <a:latin typeface="Avenir Roman"/>
                <a:ea typeface="Avenir Roman"/>
                <a:cs typeface="Avenir Roman"/>
                <a:sym typeface="Avenir Roman"/>
              </a:defRPr>
            </a:pPr>
            <a:r>
              <a:t>Application </a:t>
            </a:r>
            <a:r>
              <a:rPr>
                <a:latin typeface="Avenir Heavy"/>
                <a:ea typeface="Avenir Heavy"/>
                <a:cs typeface="Avenir Heavy"/>
                <a:sym typeface="Avenir Heavy"/>
              </a:rPr>
              <a:t>Peaks </a:t>
            </a:r>
            <a:r>
              <a:t>2018</a:t>
            </a:r>
          </a:p>
        </p:txBody>
      </p:sp>
      <p:sp>
        <p:nvSpPr>
          <p:cNvPr id="646" name="TextBox 3"/>
          <p:cNvSpPr txBox="1"/>
          <p:nvPr/>
        </p:nvSpPr>
        <p:spPr>
          <a:xfrm>
            <a:off x="4665806" y="11092136"/>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atin typeface="Avenir Book"/>
                <a:ea typeface="Avenir Book"/>
                <a:cs typeface="Avenir Book"/>
                <a:sym typeface="Avenir Book"/>
              </a:defRPr>
            </a:lvl1pPr>
          </a:lstStyle>
          <a:p>
            <a:pPr/>
            <a:r>
              <a:t>Feb</a:t>
            </a:r>
          </a:p>
        </p:txBody>
      </p:sp>
      <p:sp>
        <p:nvSpPr>
          <p:cNvPr id="647" name="TextBox 3"/>
          <p:cNvSpPr txBox="1"/>
          <p:nvPr/>
        </p:nvSpPr>
        <p:spPr>
          <a:xfrm>
            <a:off x="6480060" y="11092136"/>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atin typeface="Avenir Book"/>
                <a:ea typeface="Avenir Book"/>
                <a:cs typeface="Avenir Book"/>
                <a:sym typeface="Avenir Book"/>
              </a:defRPr>
            </a:lvl1pPr>
          </a:lstStyle>
          <a:p>
            <a:pPr/>
            <a:r>
              <a:t>Mar</a:t>
            </a:r>
          </a:p>
        </p:txBody>
      </p:sp>
      <p:sp>
        <p:nvSpPr>
          <p:cNvPr id="648" name="TextBox 3"/>
          <p:cNvSpPr txBox="1"/>
          <p:nvPr/>
        </p:nvSpPr>
        <p:spPr>
          <a:xfrm>
            <a:off x="8539572" y="11092136"/>
            <a:ext cx="1221706"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atin typeface="Avenir Book"/>
                <a:ea typeface="Avenir Book"/>
                <a:cs typeface="Avenir Book"/>
                <a:sym typeface="Avenir Book"/>
              </a:defRPr>
            </a:lvl1pPr>
          </a:lstStyle>
          <a:p>
            <a:pPr/>
            <a:r>
              <a:t>Apr</a:t>
            </a:r>
          </a:p>
        </p:txBody>
      </p:sp>
      <p:sp>
        <p:nvSpPr>
          <p:cNvPr id="649" name="TextBox 3"/>
          <p:cNvSpPr txBox="1"/>
          <p:nvPr/>
        </p:nvSpPr>
        <p:spPr>
          <a:xfrm>
            <a:off x="10573685" y="11092136"/>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atin typeface="Avenir Book"/>
                <a:ea typeface="Avenir Book"/>
                <a:cs typeface="Avenir Book"/>
                <a:sym typeface="Avenir Book"/>
              </a:defRPr>
            </a:lvl1pPr>
          </a:lstStyle>
          <a:p>
            <a:pPr/>
            <a:r>
              <a:t>May</a:t>
            </a:r>
          </a:p>
        </p:txBody>
      </p:sp>
      <p:sp>
        <p:nvSpPr>
          <p:cNvPr id="650" name="TextBox 3"/>
          <p:cNvSpPr txBox="1"/>
          <p:nvPr/>
        </p:nvSpPr>
        <p:spPr>
          <a:xfrm>
            <a:off x="12395244" y="11092136"/>
            <a:ext cx="1221706"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atin typeface="Avenir Book"/>
                <a:ea typeface="Avenir Book"/>
                <a:cs typeface="Avenir Book"/>
                <a:sym typeface="Avenir Book"/>
              </a:defRPr>
            </a:lvl1pPr>
          </a:lstStyle>
          <a:p>
            <a:pPr/>
            <a:r>
              <a:t>Jun</a:t>
            </a:r>
          </a:p>
        </p:txBody>
      </p:sp>
      <p:sp>
        <p:nvSpPr>
          <p:cNvPr id="651" name="TextBox 3"/>
          <p:cNvSpPr txBox="1"/>
          <p:nvPr/>
        </p:nvSpPr>
        <p:spPr>
          <a:xfrm>
            <a:off x="14353152" y="11092136"/>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atin typeface="Avenir Book"/>
                <a:ea typeface="Avenir Book"/>
                <a:cs typeface="Avenir Book"/>
                <a:sym typeface="Avenir Book"/>
              </a:defRPr>
            </a:lvl1pPr>
          </a:lstStyle>
          <a:p>
            <a:pPr/>
            <a:r>
              <a:t>Jul</a:t>
            </a:r>
          </a:p>
        </p:txBody>
      </p:sp>
      <p:sp>
        <p:nvSpPr>
          <p:cNvPr id="652" name="TextBox 3"/>
          <p:cNvSpPr txBox="1"/>
          <p:nvPr/>
        </p:nvSpPr>
        <p:spPr>
          <a:xfrm>
            <a:off x="16222159" y="11092136"/>
            <a:ext cx="1221706"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atin typeface="Avenir Book"/>
                <a:ea typeface="Avenir Book"/>
                <a:cs typeface="Avenir Book"/>
                <a:sym typeface="Avenir Book"/>
              </a:defRPr>
            </a:lvl1pPr>
          </a:lstStyle>
          <a:p>
            <a:pPr/>
            <a:r>
              <a:t>Aug</a:t>
            </a:r>
          </a:p>
        </p:txBody>
      </p:sp>
      <p:sp>
        <p:nvSpPr>
          <p:cNvPr id="653" name="TextBox 3"/>
          <p:cNvSpPr txBox="1"/>
          <p:nvPr/>
        </p:nvSpPr>
        <p:spPr>
          <a:xfrm>
            <a:off x="18268967" y="11092136"/>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atin typeface="Avenir Book"/>
                <a:ea typeface="Avenir Book"/>
                <a:cs typeface="Avenir Book"/>
                <a:sym typeface="Avenir Book"/>
              </a:defRPr>
            </a:lvl1pPr>
          </a:lstStyle>
          <a:p>
            <a:pPr/>
            <a:r>
              <a:t>Sep</a:t>
            </a:r>
          </a:p>
        </p:txBody>
      </p:sp>
      <p:sp>
        <p:nvSpPr>
          <p:cNvPr id="654" name="TextBox 3"/>
          <p:cNvSpPr txBox="1"/>
          <p:nvPr/>
        </p:nvSpPr>
        <p:spPr>
          <a:xfrm>
            <a:off x="2739740" y="9246098"/>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2000">
                <a:latin typeface="Avenir Book"/>
                <a:ea typeface="Avenir Book"/>
                <a:cs typeface="Avenir Book"/>
                <a:sym typeface="Avenir Book"/>
              </a:defRPr>
            </a:lvl1pPr>
          </a:lstStyle>
          <a:p>
            <a:pPr/>
            <a:r>
              <a:t>300</a:t>
            </a:r>
          </a:p>
        </p:txBody>
      </p:sp>
      <p:sp>
        <p:nvSpPr>
          <p:cNvPr id="655" name="TextBox 3"/>
          <p:cNvSpPr txBox="1"/>
          <p:nvPr/>
        </p:nvSpPr>
        <p:spPr>
          <a:xfrm>
            <a:off x="2739740" y="7508990"/>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2000">
                <a:latin typeface="Avenir Book"/>
                <a:ea typeface="Avenir Book"/>
                <a:cs typeface="Avenir Book"/>
                <a:sym typeface="Avenir Book"/>
              </a:defRPr>
            </a:lvl1pPr>
          </a:lstStyle>
          <a:p>
            <a:pPr/>
            <a:r>
              <a:t>600</a:t>
            </a:r>
          </a:p>
        </p:txBody>
      </p:sp>
      <p:sp>
        <p:nvSpPr>
          <p:cNvPr id="656" name="TextBox 3"/>
          <p:cNvSpPr txBox="1"/>
          <p:nvPr/>
        </p:nvSpPr>
        <p:spPr>
          <a:xfrm>
            <a:off x="2739740" y="5771881"/>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2000">
                <a:latin typeface="Avenir Book"/>
                <a:ea typeface="Avenir Book"/>
                <a:cs typeface="Avenir Book"/>
                <a:sym typeface="Avenir Book"/>
              </a:defRPr>
            </a:lvl1pPr>
          </a:lstStyle>
          <a:p>
            <a:pPr/>
            <a:r>
              <a:t>900</a:t>
            </a:r>
          </a:p>
        </p:txBody>
      </p:sp>
      <p:sp>
        <p:nvSpPr>
          <p:cNvPr id="657" name="TextBox 3"/>
          <p:cNvSpPr txBox="1"/>
          <p:nvPr/>
        </p:nvSpPr>
        <p:spPr>
          <a:xfrm>
            <a:off x="2739740" y="4060173"/>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2000">
                <a:latin typeface="Avenir Book"/>
                <a:ea typeface="Avenir Book"/>
                <a:cs typeface="Avenir Book"/>
                <a:sym typeface="Avenir Book"/>
              </a:defRPr>
            </a:lvl1pPr>
          </a:lstStyle>
          <a:p>
            <a:pPr/>
            <a:r>
              <a:t>1,200</a:t>
            </a:r>
          </a:p>
        </p:txBody>
      </p:sp>
      <p:sp>
        <p:nvSpPr>
          <p:cNvPr id="658" name="TextBox 3"/>
          <p:cNvSpPr txBox="1"/>
          <p:nvPr/>
        </p:nvSpPr>
        <p:spPr>
          <a:xfrm>
            <a:off x="2739740" y="2323064"/>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2000">
                <a:latin typeface="Avenir Book"/>
                <a:ea typeface="Avenir Book"/>
                <a:cs typeface="Avenir Book"/>
                <a:sym typeface="Avenir Book"/>
              </a:defRPr>
            </a:lvl1pPr>
          </a:lstStyle>
          <a:p>
            <a:pPr/>
            <a:r>
              <a:t>1,500</a:t>
            </a:r>
          </a:p>
        </p:txBody>
      </p:sp>
      <p:sp>
        <p:nvSpPr>
          <p:cNvPr id="659" name="Billboards, Bus Ads &amp; Digital Ads"/>
          <p:cNvSpPr/>
          <p:nvPr/>
        </p:nvSpPr>
        <p:spPr>
          <a:xfrm>
            <a:off x="6258450" y="11699340"/>
            <a:ext cx="5634048" cy="1111502"/>
          </a:xfrm>
          <a:prstGeom prst="rect">
            <a:avLst/>
          </a:prstGeom>
          <a:solidFill>
            <a:srgbClr val="F9933A"/>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400">
                <a:solidFill>
                  <a:srgbClr val="FFFFFF"/>
                </a:solidFill>
                <a:latin typeface="Avenir Medium"/>
                <a:ea typeface="Avenir Medium"/>
                <a:cs typeface="Avenir Medium"/>
                <a:sym typeface="Avenir Medium"/>
              </a:defRPr>
            </a:pPr>
            <a:r>
              <a:rPr>
                <a:latin typeface="Avenir Heavy"/>
                <a:ea typeface="Avenir Heavy"/>
                <a:cs typeface="Avenir Heavy"/>
                <a:sym typeface="Avenir Heavy"/>
              </a:rPr>
              <a:t>Billboards</a:t>
            </a:r>
            <a:r>
              <a:t>, Bus Ads &amp; Digital Ads</a:t>
            </a:r>
          </a:p>
        </p:txBody>
      </p:sp>
      <p:sp>
        <p:nvSpPr>
          <p:cNvPr id="660" name="Digital Ads"/>
          <p:cNvSpPr/>
          <p:nvPr/>
        </p:nvSpPr>
        <p:spPr>
          <a:xfrm>
            <a:off x="11953556" y="11699340"/>
            <a:ext cx="3988702" cy="1111502"/>
          </a:xfrm>
          <a:prstGeom prst="rect">
            <a:avLst/>
          </a:prstGeom>
          <a:solidFill>
            <a:srgbClr val="2993C7"/>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latin typeface="Avenir Medium"/>
                <a:ea typeface="Avenir Medium"/>
                <a:cs typeface="Avenir Medium"/>
                <a:sym typeface="Avenir Medium"/>
              </a:defRPr>
            </a:lvl1pPr>
          </a:lstStyle>
          <a:p>
            <a:pPr/>
            <a:r>
              <a:t>Digital Ads</a:t>
            </a:r>
          </a:p>
        </p:txBody>
      </p:sp>
      <p:sp>
        <p:nvSpPr>
          <p:cNvPr id="661" name="Billboards, Bus Ads, Digital Ads &amp; Radio Ads"/>
          <p:cNvSpPr/>
          <p:nvPr/>
        </p:nvSpPr>
        <p:spPr>
          <a:xfrm>
            <a:off x="16003316" y="11699340"/>
            <a:ext cx="4264291" cy="1111502"/>
          </a:xfrm>
          <a:prstGeom prst="rect">
            <a:avLst/>
          </a:prstGeom>
          <a:solidFill>
            <a:srgbClr val="D8679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400">
                <a:solidFill>
                  <a:srgbClr val="FFFFFF"/>
                </a:solidFill>
                <a:latin typeface="Avenir Medium"/>
                <a:ea typeface="Avenir Medium"/>
                <a:cs typeface="Avenir Medium"/>
                <a:sym typeface="Avenir Medium"/>
              </a:defRPr>
            </a:pPr>
            <a:r>
              <a:rPr>
                <a:latin typeface="Avenir Heavy"/>
                <a:ea typeface="Avenir Heavy"/>
                <a:cs typeface="Avenir Heavy"/>
                <a:sym typeface="Avenir Heavy"/>
              </a:rPr>
              <a:t>Billboards</a:t>
            </a:r>
            <a:r>
              <a:t>, Bus Ads, Digital Ads &amp; Radio Ads</a:t>
            </a:r>
          </a:p>
        </p:txBody>
      </p:sp>
      <p:sp>
        <p:nvSpPr>
          <p:cNvPr id="662" name="Campaign Articles and Social Media Posts"/>
          <p:cNvSpPr/>
          <p:nvPr/>
        </p:nvSpPr>
        <p:spPr>
          <a:xfrm>
            <a:off x="4119410" y="12876825"/>
            <a:ext cx="16145180" cy="636508"/>
          </a:xfrm>
          <a:prstGeom prst="rect">
            <a:avLst/>
          </a:prstGeom>
          <a:solidFill>
            <a:srgbClr val="C0C0C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latin typeface="Avenir Medium"/>
                <a:ea typeface="Avenir Medium"/>
                <a:cs typeface="Avenir Medium"/>
                <a:sym typeface="Avenir Medium"/>
              </a:defRPr>
            </a:lvl1pPr>
          </a:lstStyle>
          <a:p>
            <a:pPr/>
            <a:r>
              <a:t>Campaign Articles and Social Media Posts</a:t>
            </a:r>
          </a:p>
        </p:txBody>
      </p:sp>
      <p:pic>
        <p:nvPicPr>
          <p:cNvPr id="663" name="Chart_applications-2.jpg" descr="Chart_applications-2.jpg"/>
          <p:cNvPicPr>
            <a:picLocks noChangeAspect="1"/>
          </p:cNvPicPr>
          <p:nvPr/>
        </p:nvPicPr>
        <p:blipFill>
          <a:blip r:embed="rId3">
            <a:extLst/>
          </a:blip>
          <a:stretch>
            <a:fillRect/>
          </a:stretch>
        </p:blipFill>
        <p:spPr>
          <a:xfrm>
            <a:off x="4007498" y="2270481"/>
            <a:ext cx="16369004" cy="8933655"/>
          </a:xfrm>
          <a:prstGeom prst="rect">
            <a:avLst/>
          </a:prstGeom>
          <a:ln w="12700">
            <a:miter lim="400000"/>
          </a:ln>
        </p:spPr>
      </p:pic>
      <p:sp>
        <p:nvSpPr>
          <p:cNvPr id="664" name="TextBox 3"/>
          <p:cNvSpPr txBox="1"/>
          <p:nvPr/>
        </p:nvSpPr>
        <p:spPr>
          <a:xfrm>
            <a:off x="4729306" y="9877835"/>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A9A9A9"/>
                </a:solidFill>
                <a:latin typeface="Avenir Book"/>
                <a:ea typeface="Avenir Book"/>
                <a:cs typeface="Avenir Book"/>
                <a:sym typeface="Avenir Book"/>
              </a:defRPr>
            </a:lvl1pPr>
          </a:lstStyle>
          <a:p>
            <a:pPr/>
            <a:r>
              <a:t>127</a:t>
            </a:r>
          </a:p>
        </p:txBody>
      </p:sp>
      <p:sp>
        <p:nvSpPr>
          <p:cNvPr id="665" name="TextBox 3"/>
          <p:cNvSpPr txBox="1"/>
          <p:nvPr/>
        </p:nvSpPr>
        <p:spPr>
          <a:xfrm>
            <a:off x="6665422" y="8305934"/>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A9A9A9"/>
                </a:solidFill>
                <a:latin typeface="Avenir Book"/>
                <a:ea typeface="Avenir Book"/>
                <a:cs typeface="Avenir Book"/>
                <a:sym typeface="Avenir Book"/>
              </a:defRPr>
            </a:lvl1pPr>
          </a:lstStyle>
          <a:p>
            <a:pPr/>
            <a:r>
              <a:t>408</a:t>
            </a:r>
          </a:p>
        </p:txBody>
      </p:sp>
      <p:sp>
        <p:nvSpPr>
          <p:cNvPr id="666" name="TextBox 3"/>
          <p:cNvSpPr txBox="1"/>
          <p:nvPr/>
        </p:nvSpPr>
        <p:spPr>
          <a:xfrm>
            <a:off x="8577672" y="6072247"/>
            <a:ext cx="1221706"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A9A9A9"/>
                </a:solidFill>
                <a:latin typeface="Avenir Book"/>
                <a:ea typeface="Avenir Book"/>
                <a:cs typeface="Avenir Book"/>
                <a:sym typeface="Avenir Book"/>
              </a:defRPr>
            </a:lvl1pPr>
          </a:lstStyle>
          <a:p>
            <a:pPr/>
            <a:r>
              <a:t>790</a:t>
            </a:r>
          </a:p>
        </p:txBody>
      </p:sp>
      <p:sp>
        <p:nvSpPr>
          <p:cNvPr id="667" name="TextBox 3"/>
          <p:cNvSpPr txBox="1"/>
          <p:nvPr/>
        </p:nvSpPr>
        <p:spPr>
          <a:xfrm>
            <a:off x="10522885" y="6897507"/>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A9A9A9"/>
                </a:solidFill>
                <a:latin typeface="Avenir Book"/>
                <a:ea typeface="Avenir Book"/>
                <a:cs typeface="Avenir Book"/>
                <a:sym typeface="Avenir Book"/>
              </a:defRPr>
            </a:lvl1pPr>
          </a:lstStyle>
          <a:p>
            <a:pPr/>
            <a:r>
              <a:t>651</a:t>
            </a:r>
          </a:p>
        </p:txBody>
      </p:sp>
      <p:sp>
        <p:nvSpPr>
          <p:cNvPr id="668" name="TextBox 3"/>
          <p:cNvSpPr txBox="1"/>
          <p:nvPr/>
        </p:nvSpPr>
        <p:spPr>
          <a:xfrm>
            <a:off x="12420644" y="7270262"/>
            <a:ext cx="1221706"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A9A9A9"/>
                </a:solidFill>
                <a:latin typeface="Avenir Book"/>
                <a:ea typeface="Avenir Book"/>
                <a:cs typeface="Avenir Book"/>
                <a:sym typeface="Avenir Book"/>
              </a:defRPr>
            </a:lvl1pPr>
          </a:lstStyle>
          <a:p>
            <a:pPr/>
            <a:r>
              <a:t>590</a:t>
            </a:r>
          </a:p>
        </p:txBody>
      </p:sp>
      <p:sp>
        <p:nvSpPr>
          <p:cNvPr id="669" name="TextBox 3"/>
          <p:cNvSpPr txBox="1"/>
          <p:nvPr/>
        </p:nvSpPr>
        <p:spPr>
          <a:xfrm>
            <a:off x="14340452" y="4848773"/>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A9A9A9"/>
                </a:solidFill>
                <a:latin typeface="Avenir Book"/>
                <a:ea typeface="Avenir Book"/>
                <a:cs typeface="Avenir Book"/>
                <a:sym typeface="Avenir Book"/>
              </a:defRPr>
            </a:lvl1pPr>
          </a:lstStyle>
          <a:p>
            <a:pPr/>
            <a:r>
              <a:t>1,003</a:t>
            </a:r>
          </a:p>
        </p:txBody>
      </p:sp>
      <p:sp>
        <p:nvSpPr>
          <p:cNvPr id="670" name="TextBox 3"/>
          <p:cNvSpPr txBox="1"/>
          <p:nvPr/>
        </p:nvSpPr>
        <p:spPr>
          <a:xfrm>
            <a:off x="16222159" y="3071768"/>
            <a:ext cx="1221706"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A9A9A9"/>
                </a:solidFill>
                <a:latin typeface="Avenir Book"/>
                <a:ea typeface="Avenir Book"/>
                <a:cs typeface="Avenir Book"/>
                <a:sym typeface="Avenir Book"/>
              </a:defRPr>
            </a:lvl1pPr>
          </a:lstStyle>
          <a:p>
            <a:pPr/>
            <a:r>
              <a:t>1,315</a:t>
            </a:r>
          </a:p>
        </p:txBody>
      </p:sp>
      <p:sp>
        <p:nvSpPr>
          <p:cNvPr id="671" name="TextBox 3"/>
          <p:cNvSpPr txBox="1"/>
          <p:nvPr/>
        </p:nvSpPr>
        <p:spPr>
          <a:xfrm>
            <a:off x="18083461" y="6202989"/>
            <a:ext cx="1221705"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A9A9A9"/>
                </a:solidFill>
                <a:latin typeface="Avenir Book"/>
                <a:ea typeface="Avenir Book"/>
                <a:cs typeface="Avenir Book"/>
                <a:sym typeface="Avenir Book"/>
              </a:defRPr>
            </a:lvl1pPr>
          </a:lstStyle>
          <a:p>
            <a:pPr/>
            <a:r>
              <a:t>777</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isContent="1" isInverted="0"/>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0"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41" name="CONTENT…"/>
          <p:cNvSpPr txBox="1"/>
          <p:nvPr/>
        </p:nvSpPr>
        <p:spPr>
          <a:xfrm>
            <a:off x="445539" y="724373"/>
            <a:ext cx="18104346"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1800"/>
              </a:spcBef>
              <a:defRPr sz="4400">
                <a:uFill>
                  <a:solidFill>
                    <a:srgbClr val="000000"/>
                  </a:solidFill>
                </a:uFill>
                <a:latin typeface="Avenir Heavy"/>
                <a:ea typeface="Avenir Heavy"/>
                <a:cs typeface="Avenir Heavy"/>
                <a:sym typeface="Avenir Heavy"/>
              </a:defRPr>
            </a:pPr>
            <a:r>
              <a:t>Cost Per Click Analysis </a:t>
            </a:r>
            <a:r>
              <a:rPr>
                <a:latin typeface="Avenir Book"/>
                <a:ea typeface="Avenir Book"/>
                <a:cs typeface="Avenir Book"/>
                <a:sym typeface="Avenir Book"/>
              </a:rPr>
              <a:t>(Sept. 2017 – Sept. 2018)</a:t>
            </a:r>
          </a:p>
        </p:txBody>
      </p:sp>
      <p:graphicFrame>
        <p:nvGraphicFramePr>
          <p:cNvPr id="942" name="Table"/>
          <p:cNvGraphicFramePr/>
          <p:nvPr/>
        </p:nvGraphicFramePr>
        <p:xfrm>
          <a:off x="2367626" y="2023292"/>
          <a:ext cx="18937544" cy="10448868"/>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6255166"/>
                <a:gridCol w="1960247"/>
                <a:gridCol w="2074676"/>
                <a:gridCol w="2196958"/>
                <a:gridCol w="3174283"/>
                <a:gridCol w="3276214"/>
              </a:tblGrid>
              <a:tr h="1041519">
                <a:tc>
                  <a:txBody>
                    <a:bodyPr/>
                    <a:lstStyle/>
                    <a:p>
                      <a:pPr algn="l" defTabSz="457200">
                        <a:defRPr b="0" sz="2000">
                          <a:solidFill>
                            <a:srgbClr val="000000"/>
                          </a:solidFill>
                          <a:latin typeface="Calibri"/>
                          <a:ea typeface="Calibri"/>
                          <a:cs typeface="Calibri"/>
                          <a:sym typeface="Calibri"/>
                        </a:defRPr>
                      </a:pPr>
                    </a:p>
                  </a:txBody>
                  <a:tcPr marL="0" marR="0" marT="0" marB="0" anchor="ctr" anchorCtr="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b="0" sz="1800">
                          <a:solidFill>
                            <a:srgbClr val="000000"/>
                          </a:solidFill>
                        </a:defRPr>
                      </a:pPr>
                      <a:r>
                        <a:rPr b="1" sz="2000">
                          <a:latin typeface="Calibri"/>
                          <a:ea typeface="Calibri"/>
                          <a:cs typeface="Calibri"/>
                          <a:sym typeface="Calibri"/>
                        </a:rPr>
                        <a:t>Cost</a:t>
                      </a:r>
                    </a:p>
                  </a:txBody>
                  <a:tcPr marL="0" marR="0" marT="0" marB="0" anchor="ctr" anchorCtr="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b="0" sz="1800">
                          <a:solidFill>
                            <a:srgbClr val="000000"/>
                          </a:solidFill>
                        </a:defRPr>
                      </a:pPr>
                      <a:r>
                        <a:rPr b="1" sz="2000">
                          <a:latin typeface="Calibri"/>
                          <a:ea typeface="Calibri"/>
                          <a:cs typeface="Calibri"/>
                          <a:sym typeface="Calibri"/>
                        </a:rPr>
                        <a:t>Clicks to ADP</a:t>
                      </a:r>
                    </a:p>
                  </a:txBody>
                  <a:tcPr marL="0" marR="0" marT="0" marB="0" anchor="ctr" anchorCtr="0" horzOverflow="overflow">
                    <a:lnL w="4445">
                      <a:solidFill>
                        <a:srgbClr val="000000"/>
                      </a:solidFill>
                      <a:miter lim="400000"/>
                    </a:lnL>
                    <a:lnR w="4445">
                      <a:solidFill>
                        <a:srgbClr val="000000"/>
                      </a:solidFill>
                      <a:miter lim="400000"/>
                    </a:lnR>
                    <a:lnT w="4445">
                      <a:solidFill>
                        <a:srgbClr val="000000"/>
                      </a:solidFill>
                      <a:miter lim="400000"/>
                    </a:lnT>
                    <a:lnB w="12700">
                      <a:solidFill>
                        <a:srgbClr val="000000"/>
                      </a:solidFill>
                      <a:miter lim="400000"/>
                    </a:lnB>
                    <a:solidFill>
                      <a:srgbClr val="BEC0BF"/>
                    </a:solidFill>
                  </a:tcPr>
                </a:tc>
                <a:tc>
                  <a:txBody>
                    <a:bodyPr/>
                    <a:lstStyle/>
                    <a:p>
                      <a:pPr defTabSz="457200">
                        <a:defRPr b="0" sz="1800">
                          <a:solidFill>
                            <a:srgbClr val="000000"/>
                          </a:solidFill>
                        </a:defRPr>
                      </a:pPr>
                      <a:r>
                        <a:rPr b="1" sz="2000">
                          <a:latin typeface="Calibri"/>
                          <a:ea typeface="Calibri"/>
                          <a:cs typeface="Calibri"/>
                          <a:sym typeface="Calibri"/>
                        </a:rPr>
                        <a:t>Cost per Click</a:t>
                      </a:r>
                    </a:p>
                  </a:txBody>
                  <a:tcPr marL="0" marR="0" marT="0" marB="0" anchor="ctr" anchorCtr="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b="0" sz="1800">
                          <a:solidFill>
                            <a:srgbClr val="000000"/>
                          </a:solidFill>
                        </a:defRPr>
                      </a:pPr>
                      <a:r>
                        <a:rPr b="1" sz="2000">
                          <a:latin typeface="Calibri"/>
                          <a:ea typeface="Calibri"/>
                          <a:cs typeface="Calibri"/>
                          <a:sym typeface="Calibri"/>
                        </a:rPr>
                        <a:t>Website Sessions</a:t>
                      </a:r>
                    </a:p>
                  </a:txBody>
                  <a:tcPr marL="0" marR="0" marT="0" marB="0" anchor="ctr" anchorCtr="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2000">
                          <a:solidFill>
                            <a:srgbClr val="000000"/>
                          </a:solidFill>
                          <a:latin typeface="Calibri"/>
                          <a:ea typeface="Calibri"/>
                          <a:cs typeface="Calibri"/>
                          <a:sym typeface="Calibri"/>
                        </a:defRPr>
                      </a:pPr>
                      <a:r>
                        <a:t>Conversion Rate</a:t>
                      </a:r>
                    </a:p>
                    <a:p>
                      <a:pPr defTabSz="457200">
                        <a:defRPr b="0" sz="2000">
                          <a:solidFill>
                            <a:srgbClr val="000000"/>
                          </a:solidFill>
                          <a:latin typeface="Calibri"/>
                          <a:ea typeface="Calibri"/>
                          <a:cs typeface="Calibri"/>
                          <a:sym typeface="Calibri"/>
                        </a:defRPr>
                      </a:pPr>
                      <a:r>
                        <a:t>(Clicks vs Sessions)</a:t>
                      </a:r>
                    </a:p>
                  </a:txBody>
                  <a:tcPr marL="0" marR="0" marT="0" marB="0" anchor="ctr" anchorCtr="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r>
              <a:tr h="463503">
                <a:tc>
                  <a:txBody>
                    <a:bodyPr/>
                    <a:lstStyle/>
                    <a:p>
                      <a:pPr algn="l" defTabSz="457200">
                        <a:defRPr b="0" sz="1800">
                          <a:solidFill>
                            <a:srgbClr val="000000"/>
                          </a:solidFill>
                        </a:defRPr>
                      </a:pPr>
                      <a:r>
                        <a:rPr sz="2000">
                          <a:latin typeface="Calibri"/>
                          <a:ea typeface="Calibri"/>
                          <a:cs typeface="Calibri"/>
                          <a:sym typeface="Calibri"/>
                        </a:rPr>
                        <a:t>All Time (Total Campaign - Includes Branding Fee)</a:t>
                      </a:r>
                    </a:p>
                  </a:txBody>
                  <a:tcPr marL="0" marR="0" marT="0" marB="0" anchor="ctr" anchorCtr="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$206,625.00</a:t>
                      </a:r>
                    </a:p>
                  </a:txBody>
                  <a:tcPr marL="0" marR="0" marT="0" marB="0" anchor="ctr" anchorCtr="0" horzOverflow="overflow">
                    <a:lnL>
                      <a:solidFill>
                        <a:srgbClr val="000000"/>
                      </a:solidFill>
                      <a:miter lim="400000"/>
                    </a:lnL>
                    <a:lnR w="4445">
                      <a:solidFill>
                        <a:srgbClr val="000000"/>
                      </a:solidFill>
                      <a:custDash>
                        <a:ds d="100000" sp="200000"/>
                      </a:custDash>
                    </a:lnR>
                    <a:lnT>
                      <a:solidFill>
                        <a:srgbClr val="000000"/>
                      </a:solidFill>
                      <a:miter lim="400000"/>
                    </a:lnT>
                    <a:lnB w="4445">
                      <a:solidFill>
                        <a:srgbClr val="000000"/>
                      </a:solidFill>
                      <a:custDash>
                        <a:ds d="100000" sp="200000"/>
                      </a:custDash>
                    </a:lnB>
                    <a:noFill/>
                  </a:tcPr>
                </a:tc>
                <a:tc>
                  <a:txBody>
                    <a:bodyPr/>
                    <a:lstStyle/>
                    <a:p>
                      <a:pPr defTabSz="457200">
                        <a:defRPr sz="1800"/>
                      </a:pPr>
                      <a:r>
                        <a:rPr b="1" sz="2000">
                          <a:latin typeface="Calibri"/>
                          <a:ea typeface="Calibri"/>
                          <a:cs typeface="Calibri"/>
                          <a:sym typeface="Calibri"/>
                        </a:rPr>
                        <a:t>13,620</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12700">
                      <a:solidFill>
                        <a:srgbClr val="000000"/>
                      </a:solidFill>
                      <a:miter lim="400000"/>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$15.17</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a:solidFill>
                        <a:srgbClr val="000000"/>
                      </a:solidFill>
                      <a:miter lim="400000"/>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41,363</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a:solidFill>
                        <a:srgbClr val="000000"/>
                      </a:solidFill>
                      <a:miter lim="400000"/>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32.93%</a:t>
                      </a:r>
                    </a:p>
                  </a:txBody>
                  <a:tcPr marL="0" marR="0" marT="0" marB="0" anchor="ctr" anchorCtr="0" horzOverflow="overflow">
                    <a:lnL w="4445">
                      <a:solidFill>
                        <a:srgbClr val="000000"/>
                      </a:solidFill>
                      <a:custDash>
                        <a:ds d="100000" sp="200000"/>
                      </a:custDash>
                    </a:lnL>
                    <a:lnR w="4445">
                      <a:solidFill>
                        <a:srgbClr val="000000"/>
                      </a:solidFill>
                      <a:miter lim="400000"/>
                    </a:lnR>
                    <a:lnT>
                      <a:solidFill>
                        <a:srgbClr val="000000"/>
                      </a:solidFill>
                      <a:miter lim="400000"/>
                    </a:lnT>
                    <a:lnB w="4445">
                      <a:solidFill>
                        <a:srgbClr val="000000"/>
                      </a:solidFill>
                      <a:custDash>
                        <a:ds d="100000" sp="200000"/>
                      </a:custDash>
                    </a:lnB>
                    <a:noFill/>
                  </a:tcPr>
                </a:tc>
              </a:tr>
              <a:tr h="457131">
                <a:tc>
                  <a:txBody>
                    <a:bodyPr/>
                    <a:lstStyle/>
                    <a:p>
                      <a:pPr algn="l" defTabSz="457200">
                        <a:defRPr b="0" sz="1800">
                          <a:solidFill>
                            <a:srgbClr val="000000"/>
                          </a:solidFill>
                        </a:defRPr>
                      </a:pPr>
                      <a:r>
                        <a:rPr b="1" sz="2000">
                          <a:latin typeface="Calibri"/>
                          <a:ea typeface="Calibri"/>
                          <a:cs typeface="Calibri"/>
                          <a:sym typeface="Calibri"/>
                        </a:rPr>
                        <a:t>All Time (Since Campaign Launch - Retainer Only)</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miter lim="400000"/>
                    </a:lnB>
                    <a:solidFill>
                      <a:srgbClr val="DCDCDC"/>
                    </a:solidFill>
                  </a:tcPr>
                </a:tc>
                <a:tc>
                  <a:txBody>
                    <a:bodyPr/>
                    <a:lstStyle/>
                    <a:p>
                      <a:pPr defTabSz="457200">
                        <a:defRPr sz="1800"/>
                      </a:pPr>
                      <a:r>
                        <a:rPr b="1" sz="2000">
                          <a:latin typeface="Calibri"/>
                          <a:ea typeface="Calibri"/>
                          <a:cs typeface="Calibri"/>
                          <a:sym typeface="Calibri"/>
                        </a:rPr>
                        <a:t>$170,625.00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miter lim="400000"/>
                    </a:lnB>
                    <a:noFill/>
                  </a:tcPr>
                </a:tc>
                <a:tc>
                  <a:txBody>
                    <a:bodyPr/>
                    <a:lstStyle/>
                    <a:p>
                      <a:pPr defTabSz="457200">
                        <a:defRPr sz="1800"/>
                      </a:pPr>
                      <a:r>
                        <a:rPr b="1" sz="2000">
                          <a:latin typeface="Calibri"/>
                          <a:ea typeface="Calibri"/>
                          <a:cs typeface="Calibri"/>
                          <a:sym typeface="Calibri"/>
                        </a:rPr>
                        <a:t>13,620</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miter lim="400000"/>
                    </a:lnB>
                    <a:noFill/>
                  </a:tcPr>
                </a:tc>
                <a:tc>
                  <a:txBody>
                    <a:bodyPr/>
                    <a:lstStyle/>
                    <a:p>
                      <a:pPr defTabSz="457200">
                        <a:defRPr sz="1800"/>
                      </a:pPr>
                      <a:r>
                        <a:rPr b="1" sz="2000">
                          <a:latin typeface="Calibri"/>
                          <a:ea typeface="Calibri"/>
                          <a:cs typeface="Calibri"/>
                          <a:sym typeface="Calibri"/>
                        </a:rPr>
                        <a:t>$12.53</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miter lim="400000"/>
                    </a:lnB>
                    <a:solidFill>
                      <a:srgbClr val="EBEBEB"/>
                    </a:solidFill>
                  </a:tcPr>
                </a:tc>
                <a:tc>
                  <a:txBody>
                    <a:bodyPr/>
                    <a:lstStyle/>
                    <a:p>
                      <a:pPr defTabSz="457200">
                        <a:defRPr sz="1800"/>
                      </a:pPr>
                      <a:r>
                        <a:rPr b="1" sz="2000">
                          <a:latin typeface="Calibri"/>
                          <a:ea typeface="Calibri"/>
                          <a:cs typeface="Calibri"/>
                          <a:sym typeface="Calibri"/>
                        </a:rPr>
                        <a:t>41,363</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miter lim="400000"/>
                    </a:lnB>
                    <a:noFill/>
                  </a:tcPr>
                </a:tc>
                <a:tc>
                  <a:txBody>
                    <a:bodyPr/>
                    <a:lstStyle/>
                    <a:p>
                      <a:pPr defTabSz="457200">
                        <a:defRPr sz="1800"/>
                      </a:pPr>
                      <a:r>
                        <a:rPr b="1" sz="2000">
                          <a:latin typeface="Calibri"/>
                          <a:ea typeface="Calibri"/>
                          <a:cs typeface="Calibri"/>
                          <a:sym typeface="Calibri"/>
                        </a:rPr>
                        <a:t>32.93%</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miter lim="400000"/>
                    </a:lnB>
                    <a:noFill/>
                  </a:tcPr>
                </a:tc>
              </a:tr>
              <a:tr h="457131">
                <a:tc>
                  <a:txBody>
                    <a:bodyPr/>
                    <a:lstStyle/>
                    <a:p>
                      <a:pPr algn="l" defTabSz="457200">
                        <a:defRPr b="0" sz="2000">
                          <a:solidFill>
                            <a:srgbClr val="000000"/>
                          </a:solidFill>
                          <a:latin typeface="Calibri"/>
                          <a:ea typeface="Calibri"/>
                          <a:cs typeface="Calibri"/>
                          <a:sym typeface="Calibri"/>
                        </a:defRPr>
                      </a:pP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custDash>
                        <a:ds d="100000" sp="200000"/>
                      </a:custDash>
                    </a:lnB>
                    <a:solidFill>
                      <a:srgbClr val="DCDCDC"/>
                    </a:solidFill>
                  </a:tcPr>
                </a:tc>
                <a:tc>
                  <a:txBody>
                    <a:bodyPr/>
                    <a:lstStyle/>
                    <a:p>
                      <a:pPr algn="l" defTabSz="457200">
                        <a:defRPr sz="2000">
                          <a:latin typeface="Calibri"/>
                          <a:ea typeface="Calibri"/>
                          <a:cs typeface="Calibri"/>
                          <a:sym typeface="Calibri"/>
                        </a:defRPr>
                      </a:pP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miter lim="400000"/>
                    </a:lnT>
                    <a:lnB w="4445">
                      <a:solidFill>
                        <a:srgbClr val="000000"/>
                      </a:solidFill>
                      <a:custDash>
                        <a:ds d="100000" sp="200000"/>
                      </a:custDash>
                    </a:lnB>
                    <a:noFill/>
                  </a:tcPr>
                </a:tc>
                <a:tc>
                  <a:txBody>
                    <a:bodyPr/>
                    <a:lstStyle/>
                    <a:p>
                      <a:pPr algn="l" defTabSz="457200">
                        <a:defRPr sz="2000">
                          <a:latin typeface="Calibri"/>
                          <a:ea typeface="Calibri"/>
                          <a:cs typeface="Calibri"/>
                          <a:sym typeface="Calibri"/>
                        </a:defRPr>
                      </a:pP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miter lim="400000"/>
                    </a:lnT>
                    <a:lnB w="4445">
                      <a:solidFill>
                        <a:srgbClr val="000000"/>
                      </a:solidFill>
                      <a:custDash>
                        <a:ds d="100000" sp="200000"/>
                      </a:custDash>
                    </a:lnB>
                    <a:noFill/>
                  </a:tcPr>
                </a:tc>
                <a:tc>
                  <a:txBody>
                    <a:bodyPr/>
                    <a:lstStyle/>
                    <a:p>
                      <a:pPr algn="l" defTabSz="457200">
                        <a:defRPr b="1" sz="2000">
                          <a:latin typeface="Calibri"/>
                          <a:ea typeface="Calibri"/>
                          <a:cs typeface="Calibri"/>
                          <a:sym typeface="Calibri"/>
                        </a:defRPr>
                      </a:pP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miter lim="400000"/>
                    </a:lnT>
                    <a:lnB w="4445">
                      <a:solidFill>
                        <a:srgbClr val="000000"/>
                      </a:solidFill>
                      <a:custDash>
                        <a:ds d="100000" sp="200000"/>
                      </a:custDash>
                    </a:lnB>
                    <a:noFill/>
                  </a:tcPr>
                </a:tc>
                <a:tc>
                  <a:txBody>
                    <a:bodyPr/>
                    <a:lstStyle/>
                    <a:p>
                      <a:pPr algn="l" defTabSz="457200">
                        <a:defRPr sz="2000">
                          <a:latin typeface="Calibri"/>
                          <a:ea typeface="Calibri"/>
                          <a:cs typeface="Calibri"/>
                          <a:sym typeface="Calibri"/>
                        </a:defRPr>
                      </a:pP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miter lim="400000"/>
                    </a:lnT>
                    <a:lnB w="4445">
                      <a:solidFill>
                        <a:srgbClr val="000000"/>
                      </a:solidFill>
                      <a:custDash>
                        <a:ds d="100000" sp="200000"/>
                      </a:custDash>
                    </a:lnB>
                    <a:noFill/>
                  </a:tcPr>
                </a:tc>
                <a:tc>
                  <a:txBody>
                    <a:bodyPr/>
                    <a:lstStyle/>
                    <a:p>
                      <a:pPr algn="l" defTabSz="457200">
                        <a:defRPr sz="2000">
                          <a:latin typeface="Calibri"/>
                          <a:ea typeface="Calibri"/>
                          <a:cs typeface="Calibri"/>
                          <a:sym typeface="Calibri"/>
                        </a:defRPr>
                      </a:pP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miter lim="400000"/>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2017 September</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259</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$50.68</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872</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29.70%</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2017 October</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108</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$121.53</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495</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21.82%</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2017 November</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117</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$112.18</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419</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27.92%</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2017 December</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167</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$78.59</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685</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24.38%</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2018 January</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772</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$17.00</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1,889</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40.87%</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2018 February</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707</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$18.56</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1,719</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41.13%</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2018 March</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724</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$18.13</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1,712</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42.29%</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2018 April</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1,202</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$10.92</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3,303</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36.39%</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2018 May</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2,092</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$6.27</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6,477</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32.30%</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2018 June</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1,182</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$11.10</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4,643</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25.46%</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2018 July</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1,384</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$9.48</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4,393</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31.50%</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2018 August</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4445">
                      <a:solidFill>
                        <a:srgbClr val="000000"/>
                      </a:solidFill>
                      <a:custDash>
                        <a:ds d="100000" sp="200000"/>
                      </a:custDash>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1,898</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$6.92</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solidFill>
                      <a:srgbClr val="EBEBEB"/>
                    </a:solidFill>
                  </a:tcPr>
                </a:tc>
                <a:tc>
                  <a:txBody>
                    <a:bodyPr/>
                    <a:lstStyle/>
                    <a:p>
                      <a:pPr defTabSz="457200">
                        <a:defRPr sz="1800"/>
                      </a:pPr>
                      <a:r>
                        <a:rPr sz="2000">
                          <a:latin typeface="Calibri"/>
                          <a:ea typeface="Calibri"/>
                          <a:cs typeface="Calibri"/>
                          <a:sym typeface="Calibri"/>
                        </a:rPr>
                        <a:t>5,557</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4445">
                      <a:solidFill>
                        <a:srgbClr val="000000"/>
                      </a:solidFill>
                      <a:custDash>
                        <a:ds d="100000" sp="200000"/>
                      </a:custDash>
                    </a:lnB>
                    <a:noFill/>
                  </a:tcPr>
                </a:tc>
                <a:tc>
                  <a:txBody>
                    <a:bodyPr/>
                    <a:lstStyle/>
                    <a:p>
                      <a:pPr defTabSz="457200">
                        <a:defRPr sz="1800"/>
                      </a:pPr>
                      <a:r>
                        <a:rPr sz="2000">
                          <a:latin typeface="Calibri"/>
                          <a:ea typeface="Calibri"/>
                          <a:cs typeface="Calibri"/>
                          <a:sym typeface="Calibri"/>
                        </a:rPr>
                        <a:t>34.16%</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4445">
                      <a:solidFill>
                        <a:srgbClr val="000000"/>
                      </a:solidFill>
                      <a:custDash>
                        <a:ds d="100000" sp="200000"/>
                      </a:custDash>
                    </a:lnB>
                    <a:noFill/>
                  </a:tcPr>
                </a:tc>
              </a:tr>
              <a:tr h="457131">
                <a:tc>
                  <a:txBody>
                    <a:bodyPr/>
                    <a:lstStyle/>
                    <a:p>
                      <a:pPr algn="l" defTabSz="457200">
                        <a:defRPr b="0" sz="1800">
                          <a:solidFill>
                            <a:srgbClr val="000000"/>
                          </a:solidFill>
                        </a:defRPr>
                      </a:pPr>
                      <a:r>
                        <a:rPr sz="2000">
                          <a:latin typeface="Calibri"/>
                          <a:ea typeface="Calibri"/>
                          <a:cs typeface="Calibri"/>
                          <a:sym typeface="Calibri"/>
                        </a:rPr>
                        <a:t>2018 September</a:t>
                      </a:r>
                    </a:p>
                  </a:txBody>
                  <a:tcPr marL="0" marR="0" marT="0" marB="0" anchor="ctr" anchorCtr="0" horzOverflow="overflow">
                    <a:lnL w="4445">
                      <a:solidFill>
                        <a:srgbClr val="000000"/>
                      </a:solidFill>
                      <a:miter lim="400000"/>
                    </a:lnL>
                    <a:lnR>
                      <a:solidFill>
                        <a:srgbClr val="000000"/>
                      </a:solidFill>
                      <a:miter lim="400000"/>
                    </a:lnR>
                    <a:lnT w="4445">
                      <a:solidFill>
                        <a:srgbClr val="000000"/>
                      </a:solidFill>
                      <a:custDash>
                        <a:ds d="100000" sp="200000"/>
                      </a:custDash>
                    </a:lnT>
                    <a:lnB w="12700">
                      <a:solidFill>
                        <a:srgbClr val="000000"/>
                      </a:solidFill>
                      <a:miter lim="400000"/>
                    </a:lnB>
                    <a:solidFill>
                      <a:srgbClr val="DCDCDC"/>
                    </a:solidFill>
                  </a:tcPr>
                </a:tc>
                <a:tc>
                  <a:txBody>
                    <a:bodyPr/>
                    <a:lstStyle/>
                    <a:p>
                      <a:pPr defTabSz="457200">
                        <a:defRPr sz="1800"/>
                      </a:pPr>
                      <a:r>
                        <a:rPr sz="2000">
                          <a:latin typeface="Calibri"/>
                          <a:ea typeface="Calibri"/>
                          <a:cs typeface="Calibri"/>
                          <a:sym typeface="Calibri"/>
                        </a:rPr>
                        <a:t>$13,125.00</a:t>
                      </a:r>
                    </a:p>
                  </a:txBody>
                  <a:tcPr marL="0" marR="0" marT="0" marB="0" anchor="ctr" anchorCtr="0" horzOverflow="overflow">
                    <a:lnL>
                      <a:solidFill>
                        <a:srgbClr val="000000"/>
                      </a:solidFill>
                      <a:miter lim="400000"/>
                    </a:lnL>
                    <a:lnR w="4445">
                      <a:solidFill>
                        <a:srgbClr val="000000"/>
                      </a:solidFill>
                      <a:custDash>
                        <a:ds d="100000" sp="200000"/>
                      </a:custDash>
                    </a:lnR>
                    <a:lnT w="4445">
                      <a:solidFill>
                        <a:srgbClr val="000000"/>
                      </a:solidFill>
                      <a:custDash>
                        <a:ds d="100000" sp="200000"/>
                      </a:custDash>
                    </a:lnT>
                    <a:lnB w="12700">
                      <a:solidFill>
                        <a:srgbClr val="000000"/>
                      </a:solidFill>
                      <a:miter lim="400000"/>
                    </a:lnB>
                    <a:noFill/>
                  </a:tcPr>
                </a:tc>
                <a:tc>
                  <a:txBody>
                    <a:bodyPr/>
                    <a:lstStyle/>
                    <a:p>
                      <a:pPr defTabSz="457200">
                        <a:defRPr sz="1800"/>
                      </a:pPr>
                      <a:r>
                        <a:rPr sz="2000">
                          <a:latin typeface="Calibri"/>
                          <a:ea typeface="Calibri"/>
                          <a:cs typeface="Calibri"/>
                          <a:sym typeface="Calibri"/>
                        </a:rPr>
                        <a:t>3,008</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12700">
                      <a:solidFill>
                        <a:srgbClr val="000000"/>
                      </a:solidFill>
                      <a:miter lim="400000"/>
                    </a:lnB>
                    <a:noFill/>
                  </a:tcPr>
                </a:tc>
                <a:tc>
                  <a:txBody>
                    <a:bodyPr/>
                    <a:lstStyle/>
                    <a:p>
                      <a:pPr defTabSz="457200">
                        <a:defRPr sz="1800"/>
                      </a:pPr>
                      <a:r>
                        <a:rPr sz="2000">
                          <a:latin typeface="Calibri"/>
                          <a:ea typeface="Calibri"/>
                          <a:cs typeface="Calibri"/>
                          <a:sym typeface="Calibri"/>
                        </a:rPr>
                        <a:t>$4.36</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9,199</a:t>
                      </a:r>
                    </a:p>
                  </a:txBody>
                  <a:tcPr marL="0" marR="0" marT="0" marB="0" anchor="ctr" anchorCtr="0" horzOverflow="overflow">
                    <a:lnL w="4445">
                      <a:solidFill>
                        <a:srgbClr val="000000"/>
                      </a:solidFill>
                      <a:custDash>
                        <a:ds d="100000" sp="200000"/>
                      </a:custDash>
                    </a:lnL>
                    <a:lnR w="4445">
                      <a:solidFill>
                        <a:srgbClr val="000000"/>
                      </a:solidFill>
                      <a:custDash>
                        <a:ds d="100000" sp="200000"/>
                      </a:custDash>
                    </a:lnR>
                    <a:lnT w="4445">
                      <a:solidFill>
                        <a:srgbClr val="000000"/>
                      </a:solidFill>
                      <a:custDash>
                        <a:ds d="100000" sp="200000"/>
                      </a:custDash>
                    </a:lnT>
                    <a:lnB w="12700">
                      <a:solidFill>
                        <a:srgbClr val="000000"/>
                      </a:solidFill>
                      <a:miter lim="400000"/>
                    </a:lnB>
                    <a:noFill/>
                  </a:tcPr>
                </a:tc>
                <a:tc>
                  <a:txBody>
                    <a:bodyPr/>
                    <a:lstStyle/>
                    <a:p>
                      <a:pPr defTabSz="457200">
                        <a:defRPr sz="1800"/>
                      </a:pPr>
                      <a:r>
                        <a:rPr sz="2000">
                          <a:latin typeface="Calibri"/>
                          <a:ea typeface="Calibri"/>
                          <a:cs typeface="Calibri"/>
                          <a:sym typeface="Calibri"/>
                        </a:rPr>
                        <a:t>32.70%</a:t>
                      </a:r>
                    </a:p>
                  </a:txBody>
                  <a:tcPr marL="0" marR="0" marT="0" marB="0" anchor="ctr" anchorCtr="0" horzOverflow="overflow">
                    <a:lnL w="4445">
                      <a:solidFill>
                        <a:srgbClr val="000000"/>
                      </a:solidFill>
                      <a:custDash>
                        <a:ds d="100000" sp="200000"/>
                      </a:custDash>
                    </a:lnL>
                    <a:lnR w="4445">
                      <a:solidFill>
                        <a:srgbClr val="000000"/>
                      </a:solidFill>
                      <a:miter lim="400000"/>
                    </a:lnR>
                    <a:lnT w="4445">
                      <a:solidFill>
                        <a:srgbClr val="000000"/>
                      </a:solidFill>
                      <a:custDash>
                        <a:ds d="100000" sp="200000"/>
                      </a:custDash>
                    </a:lnT>
                    <a:lnB w="12700">
                      <a:solidFill>
                        <a:srgbClr val="000000"/>
                      </a:solidFill>
                      <a:miter lim="400000"/>
                    </a:lnB>
                    <a:noFill/>
                  </a:tcPr>
                </a:tc>
              </a:tr>
              <a:tr h="615722">
                <a:tc rowSpan="3">
                  <a:txBody>
                    <a:bodyPr/>
                    <a:lstStyle/>
                    <a:p>
                      <a:pPr algn="ctr" defTabSz="457200">
                        <a:defRPr b="0" sz="1800">
                          <a:solidFill>
                            <a:srgbClr val="000000"/>
                          </a:solidFill>
                        </a:defRPr>
                      </a:pPr>
                      <a:r>
                        <a:rPr i="1" sz="2000">
                          <a:latin typeface="Calibri"/>
                          <a:ea typeface="Calibri"/>
                          <a:cs typeface="Calibri"/>
                          <a:sym typeface="Calibri"/>
                        </a:rPr>
                        <a:t>Notes:</a:t>
                      </a:r>
                    </a:p>
                  </a:txBody>
                  <a:tcPr marL="0" marR="0" marT="0" marB="0" anchor="ctr" anchorCtr="0" horzOverflow="overflow">
                    <a:lnL w="4445">
                      <a:solidFill>
                        <a:srgbClr val="000000"/>
                      </a:solidFill>
                      <a:miter lim="400000"/>
                    </a:lnL>
                    <a:lnR w="12700">
                      <a:miter lim="400000"/>
                    </a:lnR>
                    <a:lnT w="12700">
                      <a:solidFill>
                        <a:srgbClr val="000000"/>
                      </a:solidFill>
                      <a:miter lim="400000"/>
                    </a:lnT>
                    <a:lnB w="4445">
                      <a:solidFill>
                        <a:srgbClr val="000000"/>
                      </a:solidFill>
                      <a:miter lim="400000"/>
                    </a:lnB>
                    <a:solidFill>
                      <a:srgbClr val="EBEBEB"/>
                    </a:solidFill>
                  </a:tcPr>
                </a:tc>
                <a:tc gridSpan="5" rowSpan="3">
                  <a:txBody>
                    <a:bodyPr/>
                    <a:lstStyle/>
                    <a:p>
                      <a:pPr algn="l" defTabSz="457200">
                        <a:defRPr sz="1800"/>
                      </a:pPr>
                      <a:r>
                        <a:rPr i="1" sz="2000">
                          <a:latin typeface="Calibri"/>
                          <a:ea typeface="Calibri"/>
                          <a:cs typeface="Calibri"/>
                          <a:sym typeface="Calibri"/>
                        </a:rPr>
                        <a:t>This is only tracking campaign metrics (clicks to the ADP job board and UCPathJobs.org website traffic) against the Beacons Point monthly retainer fee. 
Monthly costs not accounted for include the digital advertising media buy and any additional advertising paid for by UCPC (radio ads, billboard/bus ads).</a:t>
                      </a:r>
                    </a:p>
                  </a:txBody>
                  <a:tcPr marL="0" marR="0" marT="0" marB="0" anchor="ctr" anchorCtr="0" horzOverflow="overflow">
                    <a:lnL w="12700">
                      <a:miter lim="400000"/>
                    </a:lnL>
                    <a:lnR w="4445">
                      <a:solidFill>
                        <a:srgbClr val="000000"/>
                      </a:solidFill>
                      <a:miter lim="400000"/>
                    </a:lnR>
                    <a:lnT w="12700">
                      <a:solidFill>
                        <a:srgbClr val="000000"/>
                      </a:solidFill>
                      <a:miter lim="400000"/>
                    </a:lnT>
                    <a:lnB w="4445">
                      <a:solidFill>
                        <a:srgbClr val="000000"/>
                      </a:solidFill>
                      <a:miter lim="400000"/>
                    </a:lnB>
                    <a:solidFill>
                      <a:srgbClr val="EBEBEB"/>
                    </a:solidFill>
                  </a:tcPr>
                </a:tc>
                <a:tc rowSpan="3" hMerge="1">
                  <a:tcPr/>
                </a:tc>
                <a:tc rowSpan="3" hMerge="1">
                  <a:tcPr/>
                </a:tc>
                <a:tc rowSpan="3" hMerge="1">
                  <a:tcPr/>
                </a:tc>
                <a:tc rowSpan="3" hMerge="1">
                  <a:tcPr/>
                </a:tc>
              </a:tr>
              <a:tr h="615722">
                <a:tc vMerge="1">
                  <a:tcPr/>
                </a:tc>
                <a:tc gridSpan="5" vMerge="1">
                  <a:tcPr/>
                </a:tc>
                <a:tc hMerge="1" vMerge="1">
                  <a:tcPr/>
                </a:tc>
                <a:tc hMerge="1" vMerge="1">
                  <a:tcPr/>
                </a:tc>
                <a:tc hMerge="1" vMerge="1">
                  <a:tcPr/>
                </a:tc>
                <a:tc hMerge="1" vMerge="1">
                  <a:tcPr/>
                </a:tc>
              </a:tr>
              <a:tr h="855435">
                <a:tc vMerge="1">
                  <a:tcPr/>
                </a:tc>
                <a:tc gridSpan="5" vMerge="1">
                  <a:tcPr/>
                </a:tc>
                <a:tc hMerge="1" vMerge="1">
                  <a:tcPr/>
                </a:tc>
                <a:tc hMerge="1" vMerge="1">
                  <a:tcPr/>
                </a:tc>
                <a:tc hMerge="1" vMerge="1">
                  <a:tcPr/>
                </a:tc>
                <a:tc hMerge="1" v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advClick="1" p14:dur="1000">
        <p14:prism dir="r" isContent="1" isInverted="0"/>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4"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45" name="CONTENT…"/>
          <p:cNvSpPr txBox="1"/>
          <p:nvPr/>
        </p:nvSpPr>
        <p:spPr>
          <a:xfrm>
            <a:off x="420140" y="550453"/>
            <a:ext cx="20532233"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1800"/>
              </a:spcBef>
              <a:defRPr sz="4400">
                <a:uFill>
                  <a:solidFill>
                    <a:srgbClr val="000000"/>
                  </a:solidFill>
                </a:uFill>
                <a:latin typeface="Avenir Heavy"/>
                <a:ea typeface="Avenir Heavy"/>
                <a:cs typeface="Avenir Heavy"/>
                <a:sym typeface="Avenir Heavy"/>
              </a:defRPr>
            </a:pPr>
            <a:r>
              <a:t>Candidates Per Opening </a:t>
            </a:r>
            <a:r>
              <a:rPr>
                <a:latin typeface="Avenir Book"/>
                <a:ea typeface="Avenir Book"/>
                <a:cs typeface="Avenir Book"/>
                <a:sym typeface="Avenir Book"/>
              </a:rPr>
              <a:t>Tracking (Sept. 2017 – Sept. 2018)</a:t>
            </a:r>
          </a:p>
        </p:txBody>
      </p:sp>
      <p:graphicFrame>
        <p:nvGraphicFramePr>
          <p:cNvPr id="946" name="Table"/>
          <p:cNvGraphicFramePr/>
          <p:nvPr/>
        </p:nvGraphicFramePr>
        <p:xfrm>
          <a:off x="1073150" y="2172060"/>
          <a:ext cx="22579106" cy="982959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607727"/>
                <a:gridCol w="1536798"/>
                <a:gridCol w="756577"/>
                <a:gridCol w="1347653"/>
                <a:gridCol w="2340661"/>
                <a:gridCol w="3049953"/>
                <a:gridCol w="1300367"/>
                <a:gridCol w="1607727"/>
                <a:gridCol w="1536798"/>
                <a:gridCol w="756577"/>
                <a:gridCol w="1347653"/>
                <a:gridCol w="2340661"/>
                <a:gridCol w="3049953"/>
              </a:tblGrid>
              <a:tr h="656459">
                <a:tc>
                  <a:txBody>
                    <a:bodyPr/>
                    <a:lstStyle/>
                    <a:p>
                      <a:pPr algn="ctr" defTabSz="457200">
                        <a:defRPr b="1" sz="2000">
                          <a:solidFill>
                            <a:srgbClr val="FFFFFF"/>
                          </a:solidFill>
                          <a:latin typeface="Calibri"/>
                          <a:ea typeface="Calibri"/>
                          <a:cs typeface="Calibri"/>
                          <a:sym typeface="Calibri"/>
                        </a:defRPr>
                      </a:pPr>
                    </a:p>
                  </a:txBody>
                  <a:tcPr marL="0" marR="0" marT="0" marB="0" anchor="ctr" anchorCtr="0" horzOverflow="overflow">
                    <a:lnL w="25400">
                      <a:solidFill>
                        <a:srgbClr val="000000"/>
                      </a:solidFill>
                      <a:miter lim="400000"/>
                    </a:lnL>
                    <a:lnR w="12700">
                      <a:miter lim="400000"/>
                    </a:lnR>
                    <a:lnT w="25400">
                      <a:solidFill>
                        <a:srgbClr val="000000"/>
                      </a:solidFill>
                      <a:miter lim="400000"/>
                    </a:lnT>
                    <a:lnB w="25400">
                      <a:solidFill>
                        <a:srgbClr val="000000"/>
                      </a:solidFill>
                      <a:miter lim="400000"/>
                    </a:lnB>
                    <a:solidFill>
                      <a:srgbClr val="2993C7"/>
                    </a:solidFill>
                  </a:tcPr>
                </a:tc>
                <a:tc>
                  <a:txBody>
                    <a:bodyPr/>
                    <a:lstStyle/>
                    <a:p>
                      <a:pPr algn="ctr" defTabSz="457200">
                        <a:defRPr sz="1800"/>
                      </a:pPr>
                      <a:r>
                        <a:rPr b="1" sz="2000">
                          <a:solidFill>
                            <a:srgbClr val="FFFFFF"/>
                          </a:solidFill>
                          <a:latin typeface="Calibri"/>
                          <a:ea typeface="Calibri"/>
                          <a:cs typeface="Calibri"/>
                          <a:sym typeface="Calibri"/>
                        </a:rPr>
                        <a:t>Candidates</a:t>
                      </a:r>
                    </a:p>
                  </a:txBody>
                  <a:tcPr marL="0" marR="0" marT="0" marB="0" anchor="ctr" anchorCtr="0" horzOverflow="overflow">
                    <a:lnL w="12700">
                      <a:miter lim="400000"/>
                    </a:lnL>
                    <a:lnR w="12700">
                      <a:solidFill>
                        <a:srgbClr val="000000"/>
                      </a:solidFill>
                      <a:miter lim="400000"/>
                    </a:lnR>
                    <a:lnT w="25400">
                      <a:solidFill>
                        <a:srgbClr val="000000"/>
                      </a:solidFill>
                      <a:miter lim="400000"/>
                    </a:lnT>
                    <a:lnB w="25400">
                      <a:solidFill>
                        <a:srgbClr val="000000"/>
                      </a:solidFill>
                      <a:miter lim="400000"/>
                    </a:lnB>
                    <a:solidFill>
                      <a:srgbClr val="2993C7"/>
                    </a:solidFill>
                  </a:tcPr>
                </a:tc>
                <a:tc>
                  <a:txBody>
                    <a:bodyPr/>
                    <a:lstStyle/>
                    <a:p>
                      <a:pPr algn="ctr" defTabSz="457200">
                        <a:defRPr sz="1800"/>
                      </a:pPr>
                      <a:r>
                        <a:rPr b="1" sz="2000">
                          <a:solidFill>
                            <a:srgbClr val="FFFFFF"/>
                          </a:solidFill>
                          <a:latin typeface="Calibri"/>
                          <a:ea typeface="Calibri"/>
                          <a:cs typeface="Calibri"/>
                          <a:sym typeface="Calibri"/>
                        </a:rPr>
                        <a:t>Reqs</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2993C7"/>
                    </a:solidFill>
                  </a:tcPr>
                </a:tc>
                <a:tc>
                  <a:txBody>
                    <a:bodyPr/>
                    <a:lstStyle/>
                    <a:p>
                      <a:pPr algn="ctr" defTabSz="457200">
                        <a:defRPr sz="1800"/>
                      </a:pPr>
                      <a:r>
                        <a:rPr b="1" sz="2000">
                          <a:solidFill>
                            <a:srgbClr val="FFFFFF"/>
                          </a:solidFill>
                          <a:latin typeface="Calibri"/>
                          <a:ea typeface="Calibri"/>
                          <a:cs typeface="Calibri"/>
                          <a:sym typeface="Calibri"/>
                        </a:rPr>
                        <a:t>Openings</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2993C7"/>
                    </a:solidFill>
                  </a:tcPr>
                </a:tc>
                <a:tc>
                  <a:txBody>
                    <a:bodyPr/>
                    <a:lstStyle/>
                    <a:p>
                      <a:pPr algn="ctr" defTabSz="457200">
                        <a:defRPr sz="1800"/>
                      </a:pPr>
                      <a:r>
                        <a:rPr b="1" sz="2000">
                          <a:solidFill>
                            <a:srgbClr val="FFFFFF"/>
                          </a:solidFill>
                          <a:latin typeface="Calibri"/>
                          <a:ea typeface="Calibri"/>
                          <a:cs typeface="Calibri"/>
                          <a:sym typeface="Calibri"/>
                        </a:rPr>
                        <a:t>Candidates / Reqs</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2993C7"/>
                    </a:solidFill>
                  </a:tcPr>
                </a:tc>
                <a:tc>
                  <a:txBody>
                    <a:bodyPr/>
                    <a:lstStyle/>
                    <a:p>
                      <a:pPr algn="ctr" defTabSz="457200">
                        <a:defRPr sz="1800"/>
                      </a:pPr>
                      <a:r>
                        <a:rPr b="1" sz="2000">
                          <a:solidFill>
                            <a:srgbClr val="FFFFFF"/>
                          </a:solidFill>
                          <a:latin typeface="Calibri"/>
                          <a:ea typeface="Calibri"/>
                          <a:cs typeface="Calibri"/>
                          <a:sym typeface="Calibri"/>
                        </a:rPr>
                        <a:t>Candidates / Openings</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2993C7"/>
                    </a:solidFill>
                  </a:tcPr>
                </a:tc>
                <a:tc rowSpan="16">
                  <a:txBody>
                    <a:bodyPr/>
                    <a:lstStyle/>
                    <a:p>
                      <a:pPr algn="l" defTabSz="457200">
                        <a:defRPr b="1" sz="2000">
                          <a:solidFill>
                            <a:srgbClr val="FFFFFF"/>
                          </a:solidFill>
                          <a:latin typeface="Calibri"/>
                          <a:ea typeface="Calibri"/>
                          <a:cs typeface="Calibri"/>
                          <a:sym typeface="Calibri"/>
                        </a:defRPr>
                      </a:pPr>
                    </a:p>
                  </a:txBody>
                  <a:tcPr marL="0" marR="0" marT="0" marB="0" anchor="ctr" anchorCtr="0" horzOverflow="overflow">
                    <a:lnL w="12700">
                      <a:solidFill>
                        <a:srgbClr val="000000"/>
                      </a:solidFill>
                      <a:miter lim="400000"/>
                    </a:lnL>
                    <a:lnR w="12700">
                      <a:miter lim="400000"/>
                    </a:lnR>
                    <a:lnT w="25400">
                      <a:solidFill>
                        <a:srgbClr val="000000"/>
                      </a:solidFill>
                      <a:miter lim="400000"/>
                    </a:lnT>
                    <a:lnB w="25400">
                      <a:solidFill>
                        <a:srgbClr val="000000"/>
                      </a:solidFill>
                      <a:miter lim="400000"/>
                    </a:lnB>
                    <a:solidFill>
                      <a:srgbClr val="2993C7"/>
                    </a:solidFill>
                  </a:tcPr>
                </a:tc>
                <a:tc>
                  <a:txBody>
                    <a:bodyPr/>
                    <a:lstStyle/>
                    <a:p>
                      <a:pPr algn="ctr" defTabSz="457200">
                        <a:defRPr b="1" sz="2000">
                          <a:solidFill>
                            <a:srgbClr val="FFFFFF"/>
                          </a:solidFill>
                          <a:latin typeface="Calibri"/>
                          <a:ea typeface="Calibri"/>
                          <a:cs typeface="Calibri"/>
                          <a:sym typeface="Calibri"/>
                        </a:defRPr>
                      </a:pPr>
                    </a:p>
                  </a:txBody>
                  <a:tcPr marL="0" marR="0" marT="0" marB="0" anchor="ctr" anchorCtr="0" horzOverflow="overflow">
                    <a:lnL w="12700">
                      <a:miter lim="400000"/>
                    </a:lnL>
                    <a:lnR w="12700">
                      <a:miter lim="400000"/>
                    </a:lnR>
                    <a:lnT w="25400">
                      <a:solidFill>
                        <a:srgbClr val="000000"/>
                      </a:solidFill>
                      <a:miter lim="400000"/>
                    </a:lnT>
                    <a:lnB w="25400">
                      <a:solidFill>
                        <a:srgbClr val="000000"/>
                      </a:solidFill>
                      <a:miter lim="400000"/>
                    </a:lnB>
                    <a:solidFill>
                      <a:srgbClr val="2993C7"/>
                    </a:solidFill>
                  </a:tcPr>
                </a:tc>
                <a:tc>
                  <a:txBody>
                    <a:bodyPr/>
                    <a:lstStyle/>
                    <a:p>
                      <a:pPr algn="ctr" defTabSz="457200">
                        <a:defRPr sz="1800"/>
                      </a:pPr>
                      <a:r>
                        <a:rPr b="1" sz="2000">
                          <a:solidFill>
                            <a:srgbClr val="FFFFFF"/>
                          </a:solidFill>
                          <a:latin typeface="Calibri"/>
                          <a:ea typeface="Calibri"/>
                          <a:cs typeface="Calibri"/>
                          <a:sym typeface="Calibri"/>
                        </a:rPr>
                        <a:t>Candidates</a:t>
                      </a:r>
                    </a:p>
                  </a:txBody>
                  <a:tcPr marL="0" marR="0" marT="0" marB="0" anchor="ctr" anchorCtr="0" horzOverflow="overflow">
                    <a:lnL w="12700">
                      <a:miter lim="400000"/>
                    </a:lnL>
                    <a:lnR w="12700">
                      <a:solidFill>
                        <a:srgbClr val="000000"/>
                      </a:solidFill>
                      <a:miter lim="400000"/>
                    </a:lnR>
                    <a:lnT w="25400">
                      <a:solidFill>
                        <a:srgbClr val="000000"/>
                      </a:solidFill>
                      <a:miter lim="400000"/>
                    </a:lnT>
                    <a:lnB w="25400">
                      <a:solidFill>
                        <a:srgbClr val="000000"/>
                      </a:solidFill>
                      <a:miter lim="400000"/>
                    </a:lnB>
                    <a:solidFill>
                      <a:srgbClr val="2993C7"/>
                    </a:solidFill>
                  </a:tcPr>
                </a:tc>
                <a:tc>
                  <a:txBody>
                    <a:bodyPr/>
                    <a:lstStyle/>
                    <a:p>
                      <a:pPr algn="ctr" defTabSz="457200">
                        <a:defRPr sz="1800"/>
                      </a:pPr>
                      <a:r>
                        <a:rPr b="1" sz="2000">
                          <a:solidFill>
                            <a:srgbClr val="FFFFFF"/>
                          </a:solidFill>
                          <a:latin typeface="Calibri"/>
                          <a:ea typeface="Calibri"/>
                          <a:cs typeface="Calibri"/>
                          <a:sym typeface="Calibri"/>
                        </a:rPr>
                        <a:t>Reqs</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2993C7"/>
                    </a:solidFill>
                  </a:tcPr>
                </a:tc>
                <a:tc>
                  <a:txBody>
                    <a:bodyPr/>
                    <a:lstStyle/>
                    <a:p>
                      <a:pPr algn="ctr" defTabSz="457200">
                        <a:defRPr sz="1800"/>
                      </a:pPr>
                      <a:r>
                        <a:rPr b="1" sz="2000">
                          <a:solidFill>
                            <a:srgbClr val="FFFFFF"/>
                          </a:solidFill>
                          <a:latin typeface="Calibri"/>
                          <a:ea typeface="Calibri"/>
                          <a:cs typeface="Calibri"/>
                          <a:sym typeface="Calibri"/>
                        </a:rPr>
                        <a:t>Openings</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2993C7"/>
                    </a:solidFill>
                  </a:tcPr>
                </a:tc>
                <a:tc>
                  <a:txBody>
                    <a:bodyPr/>
                    <a:lstStyle/>
                    <a:p>
                      <a:pPr algn="ctr" defTabSz="457200">
                        <a:defRPr sz="1800"/>
                      </a:pPr>
                      <a:r>
                        <a:rPr b="1" sz="2000">
                          <a:solidFill>
                            <a:srgbClr val="FFFFFF"/>
                          </a:solidFill>
                          <a:latin typeface="Calibri"/>
                          <a:ea typeface="Calibri"/>
                          <a:cs typeface="Calibri"/>
                          <a:sym typeface="Calibri"/>
                        </a:rPr>
                        <a:t>Candidates / Reqs</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2993C7"/>
                    </a:solidFill>
                  </a:tcPr>
                </a:tc>
                <a:tc>
                  <a:txBody>
                    <a:bodyPr/>
                    <a:lstStyle/>
                    <a:p>
                      <a:pPr algn="ctr" defTabSz="457200">
                        <a:defRPr sz="1800"/>
                      </a:pPr>
                      <a:r>
                        <a:rPr b="1" sz="2000">
                          <a:solidFill>
                            <a:srgbClr val="FFFFFF"/>
                          </a:solidFill>
                          <a:latin typeface="Calibri"/>
                          <a:ea typeface="Calibri"/>
                          <a:cs typeface="Calibri"/>
                          <a:sym typeface="Calibri"/>
                        </a:rPr>
                        <a:t>Candidates / Openings</a:t>
                      </a:r>
                    </a:p>
                  </a:txBody>
                  <a:tcPr marL="0" marR="0" marT="0" marB="0" anchor="ctr" anchorCtr="0"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2993C7"/>
                    </a:solidFill>
                  </a:tcPr>
                </a:tc>
              </a:tr>
              <a:tr h="393700">
                <a:tc gridSpan="6">
                  <a:txBody>
                    <a:bodyPr/>
                    <a:lstStyle/>
                    <a:p>
                      <a:pPr algn="ctr" defTabSz="457200">
                        <a:defRPr sz="1800"/>
                      </a:pPr>
                      <a:r>
                        <a:rPr b="1" sz="2000">
                          <a:latin typeface="Calibri"/>
                          <a:ea typeface="Calibri"/>
                          <a:cs typeface="Calibri"/>
                          <a:sym typeface="Calibri"/>
                        </a:rPr>
                        <a:t>2016</a:t>
                      </a:r>
                    </a:p>
                  </a:txBody>
                  <a:tcPr marL="0" marR="0" marT="0" marB="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EBEBEB"/>
                    </a:solidFill>
                  </a:tcPr>
                </a:tc>
                <a:tc hMerge="1">
                  <a:tcPr/>
                </a:tc>
                <a:tc hMerge="1">
                  <a:tcPr/>
                </a:tc>
                <a:tc hMerge="1">
                  <a:tcPr/>
                </a:tc>
                <a:tc hMerge="1">
                  <a:tcPr/>
                </a:tc>
                <a:tc hMerge="1">
                  <a:tcPr/>
                </a:tc>
                <a:tc vMerge="1">
                  <a:tcPr/>
                </a:tc>
                <a:tc gridSpan="6">
                  <a:txBody>
                    <a:bodyPr/>
                    <a:lstStyle/>
                    <a:p>
                      <a:pPr algn="ctr" defTabSz="457200">
                        <a:defRPr sz="1800"/>
                      </a:pPr>
                      <a:r>
                        <a:rPr b="1" sz="2000">
                          <a:latin typeface="Calibri"/>
                          <a:ea typeface="Calibri"/>
                          <a:cs typeface="Calibri"/>
                          <a:sym typeface="Calibri"/>
                        </a:rPr>
                        <a:t>2017</a:t>
                      </a:r>
                    </a:p>
                  </a:txBody>
                  <a:tcPr marL="0" marR="0" marT="0" marB="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0C0C0"/>
                    </a:solidFill>
                  </a:tcPr>
                </a:tc>
                <a:tc hMerge="1">
                  <a:tcPr/>
                </a:tc>
                <a:tc hMerge="1">
                  <a:tcPr/>
                </a:tc>
                <a:tc hMerge="1">
                  <a:tcPr/>
                </a:tc>
                <a:tc hMerge="1">
                  <a:tcPr/>
                </a:tc>
                <a:tc hMerge="1">
                  <a:tcPr/>
                </a:tc>
              </a:tr>
              <a:tr h="635283">
                <a:tc>
                  <a:txBody>
                    <a:bodyPr/>
                    <a:lstStyle/>
                    <a:p>
                      <a:pPr algn="l" defTabSz="457200">
                        <a:defRPr sz="1800"/>
                      </a:pPr>
                      <a:r>
                        <a:rPr sz="2000">
                          <a:latin typeface="Calibri"/>
                          <a:ea typeface="Calibri"/>
                          <a:cs typeface="Calibri"/>
                          <a:sym typeface="Calibri"/>
                        </a:rPr>
                        <a:t>September </a:t>
                      </a:r>
                    </a:p>
                  </a:txBody>
                  <a:tcPr marL="0" marR="0" marT="0" marB="0" anchor="ctr" anchorCtr="0" horzOverflow="overflow">
                    <a:lnL w="254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425</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7</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35</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60.7</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12.1</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vMerge="1">
                  <a:tcPr/>
                </a:tc>
                <a:tc>
                  <a:txBody>
                    <a:bodyPr/>
                    <a:lstStyle/>
                    <a:p>
                      <a:pPr algn="l" defTabSz="457200">
                        <a:defRPr sz="2000">
                          <a:latin typeface="Calibri"/>
                          <a:ea typeface="Calibri"/>
                          <a:cs typeface="Calibri"/>
                          <a:sym typeface="Calibri"/>
                        </a:defRPr>
                      </a:pPr>
                      <a:r>
                        <a:t>September - </a:t>
                      </a:r>
                      <a:r>
                        <a:rPr b="1">
                          <a:solidFill>
                            <a:srgbClr val="D86795"/>
                          </a:solidFill>
                        </a:rPr>
                        <a:t>Campaign Launch </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911</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6</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12</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151.8</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75.9</a:t>
                      </a:r>
                    </a:p>
                  </a:txBody>
                  <a:tcPr marL="0" marR="0" marT="0" marB="0" anchor="ctr" anchorCtr="0" horzOverflow="overflow">
                    <a:lnL w="12700">
                      <a:solidFill>
                        <a:srgbClr val="000000"/>
                      </a:solidFill>
                      <a:miter lim="400000"/>
                    </a:lnL>
                    <a:lnR w="25400">
                      <a:solidFill>
                        <a:srgbClr val="000000"/>
                      </a:solidFill>
                      <a:miter lim="400000"/>
                    </a:lnR>
                    <a:lnT w="25400">
                      <a:solidFill>
                        <a:srgbClr val="000000"/>
                      </a:solidFill>
                      <a:miter lim="400000"/>
                    </a:lnT>
                    <a:lnB w="12700">
                      <a:solidFill>
                        <a:srgbClr val="000000"/>
                      </a:solidFill>
                      <a:miter lim="400000"/>
                    </a:lnB>
                    <a:solidFill>
                      <a:srgbClr val="FFFFFF"/>
                    </a:solidFill>
                  </a:tcPr>
                </a:tc>
              </a:tr>
              <a:tr h="635283">
                <a:tc>
                  <a:txBody>
                    <a:bodyPr/>
                    <a:lstStyle/>
                    <a:p>
                      <a:pPr algn="l" defTabSz="457200">
                        <a:defRPr sz="1800"/>
                      </a:pPr>
                      <a:r>
                        <a:rPr sz="2000">
                          <a:latin typeface="Calibri"/>
                          <a:ea typeface="Calibri"/>
                          <a:cs typeface="Calibri"/>
                          <a:sym typeface="Calibri"/>
                        </a:rPr>
                        <a:t>October </a:t>
                      </a:r>
                    </a:p>
                  </a:txBody>
                  <a:tcPr marL="0" marR="0" marT="0" marB="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225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75.0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75.0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vMerge="1">
                  <a:tcPr/>
                </a:tc>
                <a:tc>
                  <a:txBody>
                    <a:bodyPr/>
                    <a:lstStyle/>
                    <a:p>
                      <a:pPr algn="l" defTabSz="457200">
                        <a:defRPr sz="1800"/>
                      </a:pPr>
                      <a:r>
                        <a:rPr sz="2000">
                          <a:latin typeface="Calibri"/>
                          <a:ea typeface="Calibri"/>
                          <a:cs typeface="Calibri"/>
                          <a:sym typeface="Calibri"/>
                        </a:rPr>
                        <a:t>October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374</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8</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53.4</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46.8</a:t>
                      </a:r>
                    </a:p>
                  </a:txBody>
                  <a:tcPr marL="0" marR="0" marT="0" marB="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solidFill>
                      <a:srgbClr val="FFFFFF"/>
                    </a:solidFill>
                  </a:tcPr>
                </a:tc>
              </a:tr>
              <a:tr h="635283">
                <a:tc>
                  <a:txBody>
                    <a:bodyPr/>
                    <a:lstStyle/>
                    <a:p>
                      <a:pPr algn="l" defTabSz="457200">
                        <a:defRPr sz="1800"/>
                      </a:pPr>
                      <a:r>
                        <a:rPr sz="2000">
                          <a:latin typeface="Calibri"/>
                          <a:ea typeface="Calibri"/>
                          <a:cs typeface="Calibri"/>
                          <a:sym typeface="Calibri"/>
                        </a:rPr>
                        <a:t>November </a:t>
                      </a:r>
                    </a:p>
                  </a:txBody>
                  <a:tcPr marL="0" marR="0" marT="0" marB="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333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333.0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333.0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vMerge="1">
                  <a:tcPr/>
                </a:tc>
                <a:tc>
                  <a:txBody>
                    <a:bodyPr/>
                    <a:lstStyle/>
                    <a:p>
                      <a:pPr algn="l" defTabSz="457200">
                        <a:defRPr sz="1800"/>
                      </a:pPr>
                      <a:r>
                        <a:rPr sz="2000">
                          <a:latin typeface="Calibri"/>
                          <a:ea typeface="Calibri"/>
                          <a:cs typeface="Calibri"/>
                          <a:sym typeface="Calibri"/>
                        </a:rPr>
                        <a:t>November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473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236.5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118.3</a:t>
                      </a:r>
                    </a:p>
                  </a:txBody>
                  <a:tcPr marL="0" marR="0" marT="0" marB="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solidFill>
                      <a:srgbClr val="FFFFFF"/>
                    </a:solidFill>
                  </a:tcPr>
                </a:tc>
              </a:tr>
              <a:tr h="667047">
                <a:tc>
                  <a:txBody>
                    <a:bodyPr/>
                    <a:lstStyle/>
                    <a:p>
                      <a:pPr algn="l" defTabSz="457200">
                        <a:defRPr sz="1800"/>
                      </a:pPr>
                      <a:r>
                        <a:rPr sz="2000">
                          <a:latin typeface="Calibri"/>
                          <a:ea typeface="Calibri"/>
                          <a:cs typeface="Calibri"/>
                          <a:sym typeface="Calibri"/>
                        </a:rPr>
                        <a:t>December </a:t>
                      </a:r>
                    </a:p>
                  </a:txBody>
                  <a:tcPr marL="0" marR="0" marT="0" marB="0" anchor="ctr" anchorCtr="0" horzOverflow="overflow">
                    <a:lnL w="254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330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8</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110.0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41.3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vMerge="1">
                  <a:tcPr/>
                </a:tc>
                <a:tc>
                  <a:txBody>
                    <a:bodyPr/>
                    <a:lstStyle/>
                    <a:p>
                      <a:pPr algn="l" defTabSz="457200">
                        <a:defRPr sz="1800"/>
                      </a:pPr>
                      <a:r>
                        <a:rPr sz="2000">
                          <a:latin typeface="Calibri"/>
                          <a:ea typeface="Calibri"/>
                          <a:cs typeface="Calibri"/>
                          <a:sym typeface="Calibri"/>
                        </a:rPr>
                        <a:t>December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445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445.0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222.5</a:t>
                      </a:r>
                    </a:p>
                  </a:txBody>
                  <a:tcPr marL="0" marR="0" marT="0" marB="0" anchor="ctr" anchorCtr="0" horzOverflow="overflow">
                    <a:lnL w="12700">
                      <a:solidFill>
                        <a:srgbClr val="000000"/>
                      </a:solidFill>
                      <a:miter lim="400000"/>
                    </a:lnL>
                    <a:lnR w="25400">
                      <a:solidFill>
                        <a:srgbClr val="000000"/>
                      </a:solidFill>
                      <a:miter lim="400000"/>
                    </a:lnR>
                    <a:lnT w="12700">
                      <a:solidFill>
                        <a:srgbClr val="000000"/>
                      </a:solidFill>
                      <a:miter lim="400000"/>
                    </a:lnT>
                    <a:lnB w="25400">
                      <a:solidFill>
                        <a:srgbClr val="000000"/>
                      </a:solidFill>
                      <a:miter lim="400000"/>
                    </a:lnB>
                    <a:solidFill>
                      <a:srgbClr val="FFFFFF"/>
                    </a:solidFill>
                  </a:tcPr>
                </a:tc>
              </a:tr>
              <a:tr h="393700">
                <a:tc gridSpan="6">
                  <a:txBody>
                    <a:bodyPr/>
                    <a:lstStyle/>
                    <a:p>
                      <a:pPr algn="ctr" defTabSz="457200">
                        <a:defRPr sz="1800"/>
                      </a:pPr>
                      <a:r>
                        <a:rPr b="1" sz="2000">
                          <a:latin typeface="Calibri"/>
                          <a:ea typeface="Calibri"/>
                          <a:cs typeface="Calibri"/>
                          <a:sym typeface="Calibri"/>
                        </a:rPr>
                        <a:t>2017</a:t>
                      </a:r>
                    </a:p>
                  </a:txBody>
                  <a:tcPr marL="0" marR="0" marT="0" marB="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0C0C0"/>
                    </a:solidFill>
                  </a:tcPr>
                </a:tc>
                <a:tc hMerge="1">
                  <a:tcPr/>
                </a:tc>
                <a:tc hMerge="1">
                  <a:tcPr/>
                </a:tc>
                <a:tc hMerge="1">
                  <a:tcPr/>
                </a:tc>
                <a:tc hMerge="1">
                  <a:tcPr/>
                </a:tc>
                <a:tc hMerge="1">
                  <a:tcPr/>
                </a:tc>
                <a:tc vMerge="1">
                  <a:tcPr/>
                </a:tc>
                <a:tc gridSpan="6">
                  <a:txBody>
                    <a:bodyPr/>
                    <a:lstStyle/>
                    <a:p>
                      <a:pPr algn="ctr" defTabSz="457200">
                        <a:defRPr sz="1800"/>
                      </a:pPr>
                      <a:r>
                        <a:rPr b="1" sz="2000">
                          <a:latin typeface="Calibri"/>
                          <a:ea typeface="Calibri"/>
                          <a:cs typeface="Calibri"/>
                          <a:sym typeface="Calibri"/>
                        </a:rPr>
                        <a:t>2018</a:t>
                      </a:r>
                    </a:p>
                  </a:txBody>
                  <a:tcPr marL="0" marR="0" marT="0" marB="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929292"/>
                    </a:solidFill>
                  </a:tcPr>
                </a:tc>
                <a:tc hMerge="1">
                  <a:tcPr/>
                </a:tc>
                <a:tc hMerge="1">
                  <a:tcPr/>
                </a:tc>
                <a:tc hMerge="1">
                  <a:tcPr/>
                </a:tc>
                <a:tc hMerge="1">
                  <a:tcPr/>
                </a:tc>
                <a:tc hMerge="1">
                  <a:tcPr/>
                </a:tc>
              </a:tr>
              <a:tr h="656459">
                <a:tc>
                  <a:txBody>
                    <a:bodyPr/>
                    <a:lstStyle/>
                    <a:p>
                      <a:pPr algn="l" defTabSz="457200">
                        <a:defRPr sz="1800"/>
                      </a:pPr>
                      <a:r>
                        <a:rPr sz="2000">
                          <a:latin typeface="Calibri"/>
                          <a:ea typeface="Calibri"/>
                          <a:cs typeface="Calibri"/>
                          <a:sym typeface="Calibri"/>
                        </a:rPr>
                        <a:t>January </a:t>
                      </a:r>
                    </a:p>
                  </a:txBody>
                  <a:tcPr marL="0" marR="0" marT="0" marB="0" anchor="ctr" anchorCtr="0" horzOverflow="overflow">
                    <a:lnL w="254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416</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8</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104.0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52.0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vMerge="1">
                  <a:tcPr/>
                </a:tc>
                <a:tc>
                  <a:txBody>
                    <a:bodyPr/>
                    <a:lstStyle/>
                    <a:p>
                      <a:pPr algn="l" defTabSz="457200">
                        <a:defRPr sz="1800"/>
                      </a:pPr>
                      <a:r>
                        <a:rPr sz="2000">
                          <a:latin typeface="Calibri"/>
                          <a:ea typeface="Calibri"/>
                          <a:cs typeface="Calibri"/>
                          <a:sym typeface="Calibri"/>
                        </a:rPr>
                        <a:t>January </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210</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12</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52.5</a:t>
                      </a:r>
                    </a:p>
                  </a:txBody>
                  <a:tcPr marL="0" marR="0" marT="0" marB="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17.5</a:t>
                      </a:r>
                    </a:p>
                  </a:txBody>
                  <a:tcPr marL="0" marR="0" marT="0" marB="0" anchor="ctr" anchorCtr="0" horzOverflow="overflow">
                    <a:lnL w="12700">
                      <a:solidFill>
                        <a:srgbClr val="000000"/>
                      </a:solidFill>
                      <a:miter lim="400000"/>
                    </a:lnL>
                    <a:lnR w="25400">
                      <a:solidFill>
                        <a:srgbClr val="000000"/>
                      </a:solidFill>
                      <a:miter lim="400000"/>
                    </a:lnR>
                    <a:lnT w="25400">
                      <a:solidFill>
                        <a:srgbClr val="000000"/>
                      </a:solidFill>
                      <a:miter lim="400000"/>
                    </a:lnT>
                    <a:lnB w="12700">
                      <a:solidFill>
                        <a:srgbClr val="000000"/>
                      </a:solidFill>
                      <a:miter lim="400000"/>
                    </a:lnB>
                    <a:solidFill>
                      <a:srgbClr val="FFFFFF"/>
                    </a:solidFill>
                  </a:tcPr>
                </a:tc>
              </a:tr>
              <a:tr h="635283">
                <a:tc>
                  <a:txBody>
                    <a:bodyPr/>
                    <a:lstStyle/>
                    <a:p>
                      <a:pPr algn="l" defTabSz="457200">
                        <a:defRPr sz="1800"/>
                      </a:pPr>
                      <a:r>
                        <a:rPr sz="2000">
                          <a:latin typeface="Calibri"/>
                          <a:ea typeface="Calibri"/>
                          <a:cs typeface="Calibri"/>
                          <a:sym typeface="Calibri"/>
                        </a:rPr>
                        <a:t>February </a:t>
                      </a:r>
                    </a:p>
                  </a:txBody>
                  <a:tcPr marL="0" marR="0" marT="0" marB="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642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91.7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91.7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vMerge="1">
                  <a:tcPr/>
                </a:tc>
                <a:tc>
                  <a:txBody>
                    <a:bodyPr/>
                    <a:lstStyle/>
                    <a:p>
                      <a:pPr algn="l" defTabSz="457200">
                        <a:defRPr sz="1800"/>
                      </a:pPr>
                      <a:r>
                        <a:rPr sz="2000">
                          <a:latin typeface="Calibri"/>
                          <a:ea typeface="Calibri"/>
                          <a:cs typeface="Calibri"/>
                          <a:sym typeface="Calibri"/>
                        </a:rPr>
                        <a:t>February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127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42.3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42.3</a:t>
                      </a:r>
                    </a:p>
                  </a:txBody>
                  <a:tcPr marL="0" marR="0" marT="0" marB="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solidFill>
                      <a:srgbClr val="FFFFFF"/>
                    </a:solidFill>
                  </a:tcPr>
                </a:tc>
              </a:tr>
              <a:tr h="635283">
                <a:tc>
                  <a:txBody>
                    <a:bodyPr/>
                    <a:lstStyle/>
                    <a:p>
                      <a:pPr algn="l" defTabSz="457200">
                        <a:defRPr sz="1800"/>
                      </a:pPr>
                      <a:r>
                        <a:rPr sz="2000">
                          <a:latin typeface="Calibri"/>
                          <a:ea typeface="Calibri"/>
                          <a:cs typeface="Calibri"/>
                          <a:sym typeface="Calibri"/>
                        </a:rPr>
                        <a:t>March </a:t>
                      </a:r>
                    </a:p>
                  </a:txBody>
                  <a:tcPr marL="0" marR="0" marT="0" marB="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1,382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9</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153.6</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43.2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vMerge="1">
                  <a:tcPr/>
                </a:tc>
                <a:tc>
                  <a:txBody>
                    <a:bodyPr/>
                    <a:lstStyle/>
                    <a:p>
                      <a:pPr algn="l" defTabSz="457200">
                        <a:defRPr sz="1800"/>
                      </a:pPr>
                      <a:r>
                        <a:rPr sz="2000">
                          <a:latin typeface="Calibri"/>
                          <a:ea typeface="Calibri"/>
                          <a:cs typeface="Calibri"/>
                          <a:sym typeface="Calibri"/>
                        </a:rPr>
                        <a:t>March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408</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11</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37.1</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20.4</a:t>
                      </a:r>
                    </a:p>
                  </a:txBody>
                  <a:tcPr marL="0" marR="0" marT="0" marB="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solidFill>
                      <a:srgbClr val="FFFFFF"/>
                    </a:solidFill>
                  </a:tcPr>
                </a:tc>
              </a:tr>
              <a:tr h="635283">
                <a:tc>
                  <a:txBody>
                    <a:bodyPr/>
                    <a:lstStyle/>
                    <a:p>
                      <a:pPr algn="l" defTabSz="457200">
                        <a:defRPr sz="1800"/>
                      </a:pPr>
                      <a:r>
                        <a:rPr sz="2000">
                          <a:latin typeface="Calibri"/>
                          <a:ea typeface="Calibri"/>
                          <a:cs typeface="Calibri"/>
                          <a:sym typeface="Calibri"/>
                        </a:rPr>
                        <a:t>April </a:t>
                      </a:r>
                    </a:p>
                  </a:txBody>
                  <a:tcPr marL="0" marR="0" marT="0" marB="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647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92.4</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64.7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vMerge="1">
                  <a:tcPr/>
                </a:tc>
                <a:tc>
                  <a:txBody>
                    <a:bodyPr/>
                    <a:lstStyle/>
                    <a:p>
                      <a:pPr algn="l" defTabSz="457200">
                        <a:defRPr sz="1800"/>
                      </a:pPr>
                      <a:r>
                        <a:rPr sz="2000">
                          <a:latin typeface="Calibri"/>
                          <a:ea typeface="Calibri"/>
                          <a:cs typeface="Calibri"/>
                          <a:sym typeface="Calibri"/>
                        </a:rPr>
                        <a:t>April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790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16</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790.0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49.4</a:t>
                      </a:r>
                    </a:p>
                  </a:txBody>
                  <a:tcPr marL="0" marR="0" marT="0" marB="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solidFill>
                      <a:srgbClr val="FFFFFF"/>
                    </a:solidFill>
                  </a:tcPr>
                </a:tc>
              </a:tr>
              <a:tr h="635283">
                <a:tc>
                  <a:txBody>
                    <a:bodyPr/>
                    <a:lstStyle/>
                    <a:p>
                      <a:pPr algn="l" defTabSz="457200">
                        <a:defRPr sz="1800"/>
                      </a:pPr>
                      <a:r>
                        <a:rPr sz="2000">
                          <a:latin typeface="Calibri"/>
                          <a:ea typeface="Calibri"/>
                          <a:cs typeface="Calibri"/>
                          <a:sym typeface="Calibri"/>
                        </a:rPr>
                        <a:t>May </a:t>
                      </a:r>
                    </a:p>
                  </a:txBody>
                  <a:tcPr marL="0" marR="0" marT="0" marB="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1,178</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235.6</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29.5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vMerge="1">
                  <a:tcPr/>
                </a:tc>
                <a:tc>
                  <a:txBody>
                    <a:bodyPr/>
                    <a:lstStyle/>
                    <a:p>
                      <a:pPr algn="l" defTabSz="457200">
                        <a:defRPr sz="1800"/>
                      </a:pPr>
                      <a:r>
                        <a:rPr sz="2000">
                          <a:latin typeface="Calibri"/>
                          <a:ea typeface="Calibri"/>
                          <a:cs typeface="Calibri"/>
                          <a:sym typeface="Calibri"/>
                        </a:rPr>
                        <a:t>May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651</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325.5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217.0</a:t>
                      </a:r>
                    </a:p>
                  </a:txBody>
                  <a:tcPr marL="0" marR="0" marT="0" marB="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solidFill>
                      <a:srgbClr val="FFFFFF"/>
                    </a:solidFill>
                  </a:tcPr>
                </a:tc>
              </a:tr>
              <a:tr h="635283">
                <a:tc>
                  <a:txBody>
                    <a:bodyPr/>
                    <a:lstStyle/>
                    <a:p>
                      <a:pPr algn="l" defTabSz="457200">
                        <a:defRPr sz="1800"/>
                      </a:pPr>
                      <a:r>
                        <a:rPr sz="2000">
                          <a:latin typeface="Calibri"/>
                          <a:ea typeface="Calibri"/>
                          <a:cs typeface="Calibri"/>
                          <a:sym typeface="Calibri"/>
                        </a:rPr>
                        <a:t>June </a:t>
                      </a:r>
                    </a:p>
                  </a:txBody>
                  <a:tcPr marL="0" marR="0" marT="0" marB="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597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6</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99.5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45.9</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vMerge="1">
                  <a:tcPr/>
                </a:tc>
                <a:tc>
                  <a:txBody>
                    <a:bodyPr/>
                    <a:lstStyle/>
                    <a:p>
                      <a:pPr algn="l" defTabSz="457200">
                        <a:defRPr sz="1800"/>
                      </a:pPr>
                      <a:r>
                        <a:rPr sz="2000">
                          <a:latin typeface="Calibri"/>
                          <a:ea typeface="Calibri"/>
                          <a:cs typeface="Calibri"/>
                          <a:sym typeface="Calibri"/>
                        </a:rPr>
                        <a:t>June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590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4</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147.5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118.0</a:t>
                      </a:r>
                    </a:p>
                  </a:txBody>
                  <a:tcPr marL="0" marR="0" marT="0" marB="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solidFill>
                      <a:srgbClr val="FFFFFF"/>
                    </a:solidFill>
                  </a:tcPr>
                </a:tc>
              </a:tr>
              <a:tr h="635283">
                <a:tc>
                  <a:txBody>
                    <a:bodyPr/>
                    <a:lstStyle/>
                    <a:p>
                      <a:pPr algn="l" defTabSz="457200">
                        <a:defRPr sz="1800"/>
                      </a:pPr>
                      <a:r>
                        <a:rPr sz="2000">
                          <a:latin typeface="Calibri"/>
                          <a:ea typeface="Calibri"/>
                          <a:cs typeface="Calibri"/>
                          <a:sym typeface="Calibri"/>
                        </a:rPr>
                        <a:t>July </a:t>
                      </a:r>
                    </a:p>
                  </a:txBody>
                  <a:tcPr marL="0" marR="0" marT="0" marB="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477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9</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238.5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53.0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vMerge="1">
                  <a:tcPr/>
                </a:tc>
                <a:tc>
                  <a:txBody>
                    <a:bodyPr/>
                    <a:lstStyle/>
                    <a:p>
                      <a:pPr algn="l" defTabSz="457200">
                        <a:defRPr sz="1800"/>
                      </a:pPr>
                      <a:r>
                        <a:rPr sz="2000">
                          <a:latin typeface="Calibri"/>
                          <a:ea typeface="Calibri"/>
                          <a:cs typeface="Calibri"/>
                          <a:sym typeface="Calibri"/>
                        </a:rPr>
                        <a:t>July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1,003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8</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34</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125.4</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29.5</a:t>
                      </a:r>
                    </a:p>
                  </a:txBody>
                  <a:tcPr marL="0" marR="0" marT="0" marB="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solidFill>
                      <a:srgbClr val="FFFFFF"/>
                    </a:solidFill>
                  </a:tcPr>
                </a:tc>
              </a:tr>
              <a:tr h="667047">
                <a:tc>
                  <a:txBody>
                    <a:bodyPr/>
                    <a:lstStyle/>
                    <a:p>
                      <a:pPr algn="l" defTabSz="457200">
                        <a:defRPr sz="1800"/>
                      </a:pPr>
                      <a:r>
                        <a:rPr sz="2000">
                          <a:latin typeface="Calibri"/>
                          <a:ea typeface="Calibri"/>
                          <a:cs typeface="Calibri"/>
                          <a:sym typeface="Calibri"/>
                        </a:rPr>
                        <a:t>August</a:t>
                      </a:r>
                    </a:p>
                  </a:txBody>
                  <a:tcPr marL="0" marR="0" marT="0" marB="0" anchor="ctr" anchorCtr="0" horzOverflow="overflow">
                    <a:lnL w="254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957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8</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29</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119.6</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33.0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vMerge="1">
                  <a:tcPr/>
                </a:tc>
                <a:tc>
                  <a:txBody>
                    <a:bodyPr/>
                    <a:lstStyle/>
                    <a:p>
                      <a:pPr algn="l" defTabSz="457200">
                        <a:defRPr sz="1800"/>
                      </a:pPr>
                      <a:r>
                        <a:rPr sz="2000">
                          <a:latin typeface="Calibri"/>
                          <a:ea typeface="Calibri"/>
                          <a:cs typeface="Calibri"/>
                          <a:sym typeface="Calibri"/>
                        </a:rPr>
                        <a:t>August</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EBEBEB"/>
                    </a:solidFill>
                  </a:tcPr>
                </a:tc>
                <a:tc>
                  <a:txBody>
                    <a:bodyPr/>
                    <a:lstStyle/>
                    <a:p>
                      <a:pPr defTabSz="457200">
                        <a:defRPr sz="1800"/>
                      </a:pPr>
                      <a:r>
                        <a:rPr sz="2000">
                          <a:latin typeface="Calibri"/>
                          <a:ea typeface="Calibri"/>
                          <a:cs typeface="Calibri"/>
                          <a:sym typeface="Calibri"/>
                        </a:rPr>
                        <a:t>1,315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11</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119.5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87.7</a:t>
                      </a:r>
                    </a:p>
                  </a:txBody>
                  <a:tcPr marL="0" marR="0" marT="0" marB="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solidFill>
                      <a:srgbClr val="FFFFFF"/>
                    </a:solidFill>
                  </a:tcPr>
                </a:tc>
              </a:tr>
              <a:tr h="677635">
                <a:tc>
                  <a:txBody>
                    <a:bodyPr/>
                    <a:lstStyle/>
                    <a:p>
                      <a:pPr algn="l" defTabSz="457200">
                        <a:defRPr b="1" sz="2000">
                          <a:latin typeface="Calibri"/>
                          <a:ea typeface="Calibri"/>
                          <a:cs typeface="Calibri"/>
                          <a:sym typeface="Calibri"/>
                        </a:defRPr>
                      </a:pPr>
                    </a:p>
                  </a:txBody>
                  <a:tcPr marL="0" marR="0" marT="0" marB="0" anchor="ctr" anchorCtr="0" horzOverflow="overflow">
                    <a:lnL w="25400">
                      <a:solidFill>
                        <a:srgbClr val="000000"/>
                      </a:solidFill>
                      <a:miter lim="400000"/>
                    </a:lnL>
                    <a:lnR w="12700">
                      <a:solidFill>
                        <a:srgbClr val="AAAAAA"/>
                      </a:solidFill>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pPr>
                      <a:r>
                        <a:rPr b="1" sz="2000">
                          <a:latin typeface="Calibri"/>
                          <a:ea typeface="Calibri"/>
                          <a:cs typeface="Calibri"/>
                          <a:sym typeface="Calibri"/>
                        </a:rPr>
                        <a:t>7,609</a:t>
                      </a:r>
                    </a:p>
                  </a:txBody>
                  <a:tcPr marL="0" marR="0" marT="0" marB="0" anchor="ctr" anchorCtr="0" horzOverflow="overflow">
                    <a:lnL w="12700">
                      <a:solidFill>
                        <a:srgbClr val="AAAAAA"/>
                      </a:solidFill>
                      <a:miter lim="400000"/>
                    </a:lnL>
                    <a:lnR w="12700">
                      <a:solidFill>
                        <a:srgbClr val="AAAAAA"/>
                      </a:solidFill>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pPr>
                      <a:r>
                        <a:rPr b="1" sz="2000">
                          <a:latin typeface="Calibri"/>
                          <a:ea typeface="Calibri"/>
                          <a:cs typeface="Calibri"/>
                          <a:sym typeface="Calibri"/>
                        </a:rPr>
                        <a:t>62</a:t>
                      </a:r>
                    </a:p>
                  </a:txBody>
                  <a:tcPr marL="0" marR="0" marT="0" marB="0" anchor="ctr" anchorCtr="0" horzOverflow="overflow">
                    <a:lnL w="12700">
                      <a:solidFill>
                        <a:srgbClr val="AAAAAA"/>
                      </a:solidFill>
                      <a:miter lim="400000"/>
                    </a:lnL>
                    <a:lnR w="12700">
                      <a:solidFill>
                        <a:srgbClr val="AAAAAA"/>
                      </a:solidFill>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pPr>
                      <a:r>
                        <a:rPr b="1" sz="2000">
                          <a:latin typeface="Calibri"/>
                          <a:ea typeface="Calibri"/>
                          <a:cs typeface="Calibri"/>
                          <a:sym typeface="Calibri"/>
                        </a:rPr>
                        <a:t>195</a:t>
                      </a:r>
                    </a:p>
                  </a:txBody>
                  <a:tcPr marL="0" marR="0" marT="0" marB="0" anchor="ctr" anchorCtr="0" horzOverflow="overflow">
                    <a:lnL w="12700">
                      <a:solidFill>
                        <a:srgbClr val="AAAAAA"/>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122.7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39.0</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0000"/>
                    </a:solidFill>
                  </a:tcPr>
                </a:tc>
                <a:tc vMerge="1">
                  <a:tcPr/>
                </a:tc>
                <a:tc>
                  <a:txBody>
                    <a:bodyPr/>
                    <a:lstStyle/>
                    <a:p>
                      <a:pPr algn="l" defTabSz="457200">
                        <a:defRPr b="1" sz="2000">
                          <a:latin typeface="Calibri"/>
                          <a:ea typeface="Calibri"/>
                          <a:cs typeface="Calibri"/>
                          <a:sym typeface="Calibri"/>
                        </a:defRPr>
                      </a:pPr>
                    </a:p>
                  </a:txBody>
                  <a:tcPr marL="0" marR="0" marT="0" marB="0" anchor="ctr" anchorCtr="0" horzOverflow="overflow">
                    <a:lnL w="12700">
                      <a:miter lim="400000"/>
                    </a:lnL>
                    <a:lnR w="12700">
                      <a:solidFill>
                        <a:srgbClr val="AAAAAA"/>
                      </a:solidFill>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pPr>
                      <a:r>
                        <a:rPr b="1" sz="2000">
                          <a:latin typeface="Calibri"/>
                          <a:ea typeface="Calibri"/>
                          <a:cs typeface="Calibri"/>
                          <a:sym typeface="Calibri"/>
                        </a:rPr>
                        <a:t>7,297</a:t>
                      </a:r>
                    </a:p>
                  </a:txBody>
                  <a:tcPr marL="0" marR="0" marT="0" marB="0" anchor="ctr" anchorCtr="0" horzOverflow="overflow">
                    <a:lnL w="12700">
                      <a:solidFill>
                        <a:srgbClr val="AAAAAA"/>
                      </a:solidFill>
                      <a:miter lim="400000"/>
                    </a:lnL>
                    <a:lnR w="12700">
                      <a:solidFill>
                        <a:srgbClr val="AAAAAA"/>
                      </a:solidFill>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pPr>
                      <a:r>
                        <a:rPr b="1" sz="2000">
                          <a:latin typeface="Calibri"/>
                          <a:ea typeface="Calibri"/>
                          <a:cs typeface="Calibri"/>
                          <a:sym typeface="Calibri"/>
                        </a:rPr>
                        <a:t>60</a:t>
                      </a:r>
                    </a:p>
                  </a:txBody>
                  <a:tcPr marL="0" marR="0" marT="0" marB="0" anchor="ctr" anchorCtr="0" horzOverflow="overflow">
                    <a:lnL w="12700">
                      <a:solidFill>
                        <a:srgbClr val="AAAAAA"/>
                      </a:solidFill>
                      <a:miter lim="400000"/>
                    </a:lnL>
                    <a:lnR w="12700">
                      <a:solidFill>
                        <a:srgbClr val="AAAAAA"/>
                      </a:solidFill>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pPr>
                      <a:r>
                        <a:rPr b="1" sz="2000">
                          <a:latin typeface="Calibri"/>
                          <a:ea typeface="Calibri"/>
                          <a:cs typeface="Calibri"/>
                          <a:sym typeface="Calibri"/>
                        </a:rPr>
                        <a:t>134</a:t>
                      </a:r>
                    </a:p>
                  </a:txBody>
                  <a:tcPr marL="0" marR="0" marT="0" marB="0" anchor="ctr" anchorCtr="0" horzOverflow="overflow">
                    <a:lnL w="12700">
                      <a:solidFill>
                        <a:srgbClr val="AAAAAA"/>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121.6</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FFFF"/>
                    </a:solidFill>
                  </a:tcPr>
                </a:tc>
                <a:tc>
                  <a:txBody>
                    <a:bodyPr/>
                    <a:lstStyle/>
                    <a:p>
                      <a:pPr defTabSz="457200">
                        <a:defRPr sz="1800"/>
                      </a:pPr>
                      <a:r>
                        <a:rPr sz="2000">
                          <a:latin typeface="Calibri"/>
                          <a:ea typeface="Calibri"/>
                          <a:cs typeface="Calibri"/>
                          <a:sym typeface="Calibri"/>
                        </a:rPr>
                        <a:t>54.5</a:t>
                      </a:r>
                    </a:p>
                  </a:txBody>
                  <a:tcPr marL="0" marR="0" marT="0" marB="0" anchor="ctr" anchorCtr="0" horzOverflow="overflow">
                    <a:lnL w="12700">
                      <a:solidFill>
                        <a:srgbClr val="000000"/>
                      </a:solidFill>
                      <a:miter lim="400000"/>
                    </a:lnL>
                    <a:lnR w="25400">
                      <a:solidFill>
                        <a:srgbClr val="000000"/>
                      </a:solidFill>
                      <a:miter lim="400000"/>
                    </a:lnR>
                    <a:lnT w="12700">
                      <a:solidFill>
                        <a:srgbClr val="000000"/>
                      </a:solidFill>
                      <a:miter lim="400000"/>
                    </a:lnT>
                    <a:lnB w="25400">
                      <a:solidFill>
                        <a:srgbClr val="000000"/>
                      </a:solidFill>
                      <a:miter lim="400000"/>
                    </a:lnB>
                    <a:solidFill>
                      <a:srgbClr val="92D050"/>
                    </a:solidFill>
                  </a:tcPr>
                </a:tc>
              </a:tr>
            </a:tbl>
          </a:graphicData>
        </a:graphic>
      </p:graphicFrame>
      <p:sp>
        <p:nvSpPr>
          <p:cNvPr id="947" name="We value our relationship with the UCPath Center and will continue to provide unparalleled service throughout the 2019 campaign."/>
          <p:cNvSpPr txBox="1"/>
          <p:nvPr/>
        </p:nvSpPr>
        <p:spPr>
          <a:xfrm>
            <a:off x="9063728" y="13023846"/>
            <a:ext cx="13413786" cy="52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400">
                <a:solidFill>
                  <a:srgbClr val="88898B"/>
                </a:solidFill>
                <a:latin typeface="Avenir Book"/>
                <a:ea typeface="Avenir Book"/>
                <a:cs typeface="Avenir Book"/>
                <a:sym typeface="Avenir Book"/>
              </a:defRPr>
            </a:lvl1pPr>
          </a:lstStyle>
          <a:p>
            <a:pPr/>
            <a:r>
              <a:t>*Data table supplied by the UCPath Center Recruitment Team.</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isContent="1" isInverted="0"/>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50" name="CONTENT…"/>
          <p:cNvSpPr txBox="1"/>
          <p:nvPr/>
        </p:nvSpPr>
        <p:spPr>
          <a:xfrm>
            <a:off x="420141" y="610073"/>
            <a:ext cx="7084518"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1800"/>
              </a:spcBef>
              <a:defRPr sz="4400">
                <a:uFill>
                  <a:solidFill>
                    <a:srgbClr val="000000"/>
                  </a:solidFill>
                </a:uFill>
                <a:latin typeface="Avenir Heavy"/>
                <a:ea typeface="Avenir Heavy"/>
                <a:cs typeface="Avenir Heavy"/>
                <a:sym typeface="Avenir Heavy"/>
              </a:defRPr>
            </a:pPr>
            <a:r>
              <a:t>Blog</a:t>
            </a:r>
            <a:r>
              <a:rPr>
                <a:latin typeface="Avenir Book"/>
                <a:ea typeface="Avenir Book"/>
                <a:cs typeface="Avenir Book"/>
                <a:sym typeface="Avenir Book"/>
              </a:rPr>
              <a:t> Posts </a:t>
            </a:r>
            <a:r>
              <a:rPr sz="2400">
                <a:latin typeface="Avenir Book Oblique"/>
                <a:ea typeface="Avenir Book Oblique"/>
                <a:cs typeface="Avenir Book Oblique"/>
                <a:sym typeface="Avenir Book Oblique"/>
              </a:rPr>
              <a:t>(45 total posts)</a:t>
            </a:r>
          </a:p>
        </p:txBody>
      </p:sp>
      <p:graphicFrame>
        <p:nvGraphicFramePr>
          <p:cNvPr id="951" name="Table"/>
          <p:cNvGraphicFramePr/>
          <p:nvPr/>
        </p:nvGraphicFramePr>
        <p:xfrm>
          <a:off x="938231" y="1721642"/>
          <a:ext cx="22037437" cy="11052175"/>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7747979"/>
                <a:gridCol w="11355970"/>
                <a:gridCol w="2933488"/>
              </a:tblGrid>
              <a:tr h="659312">
                <a:tc>
                  <a:txBody>
                    <a:bodyPr/>
                    <a:lstStyle/>
                    <a:p>
                      <a:pPr algn="l" defTabSz="457200">
                        <a:defRPr b="0" sz="1800">
                          <a:solidFill>
                            <a:srgbClr val="000000"/>
                          </a:solidFill>
                        </a:defRPr>
                      </a:pPr>
                      <a:r>
                        <a:rPr sz="1400">
                          <a:solidFill>
                            <a:srgbClr val="FFFFFF"/>
                          </a:solidFill>
                          <a:latin typeface="Avenir Heavy"/>
                          <a:ea typeface="Avenir Heavy"/>
                          <a:cs typeface="Avenir Heavy"/>
                          <a:sym typeface="Avenir Heavy"/>
                        </a:rPr>
                        <a:t>Blog Post Title</a:t>
                      </a:r>
                    </a:p>
                  </a:txBody>
                  <a:tcPr marL="50800" marR="50800" marT="50800" marB="50800" anchor="ctr" anchorCtr="0" horzOverflow="overflow">
                    <a:lnL w="4445">
                      <a:solidFill>
                        <a:srgbClr val="000000"/>
                      </a:solidFill>
                      <a:miter lim="400000"/>
                    </a:lnL>
                    <a:lnR w="12700">
                      <a:miter lim="400000"/>
                    </a:lnR>
                    <a:lnT w="4445">
                      <a:solidFill>
                        <a:srgbClr val="000000"/>
                      </a:solidFill>
                      <a:miter lim="400000"/>
                    </a:lnT>
                    <a:lnB w="4445">
                      <a:solidFill>
                        <a:srgbClr val="000000"/>
                      </a:solidFill>
                      <a:miter lim="400000"/>
                    </a:lnB>
                    <a:solidFill>
                      <a:srgbClr val="2993C7"/>
                    </a:solidFill>
                  </a:tcPr>
                </a:tc>
                <a:tc>
                  <a:txBody>
                    <a:bodyPr/>
                    <a:lstStyle/>
                    <a:p>
                      <a:pPr algn="l" defTabSz="457200">
                        <a:defRPr b="0" sz="1800">
                          <a:solidFill>
                            <a:srgbClr val="000000"/>
                          </a:solidFill>
                        </a:defRPr>
                      </a:pPr>
                      <a:r>
                        <a:rPr sz="1400">
                          <a:solidFill>
                            <a:srgbClr val="FFFFFF"/>
                          </a:solidFill>
                          <a:latin typeface="Avenir Heavy"/>
                          <a:ea typeface="Avenir Heavy"/>
                          <a:cs typeface="Avenir Heavy"/>
                          <a:sym typeface="Avenir Heavy"/>
                        </a:rPr>
                        <a:t>Link to Blog Post</a:t>
                      </a:r>
                    </a:p>
                  </a:txBody>
                  <a:tcPr marL="50800" marR="50800" marT="50800" marB="50800" anchor="ctr" anchorCtr="0" horzOverflow="overflow">
                    <a:lnL w="12700">
                      <a:miter lim="400000"/>
                    </a:lnL>
                    <a:lnR w="12700">
                      <a:miter lim="400000"/>
                    </a:lnR>
                    <a:lnT w="4445">
                      <a:solidFill>
                        <a:srgbClr val="000000"/>
                      </a:solidFill>
                      <a:miter lim="400000"/>
                    </a:lnT>
                    <a:lnB w="4445">
                      <a:solidFill>
                        <a:srgbClr val="000000"/>
                      </a:solidFill>
                      <a:miter lim="400000"/>
                    </a:lnB>
                    <a:solidFill>
                      <a:srgbClr val="2993C7"/>
                    </a:solidFill>
                  </a:tcPr>
                </a:tc>
                <a:tc>
                  <a:txBody>
                    <a:bodyPr/>
                    <a:lstStyle/>
                    <a:p>
                      <a:pPr algn="l" defTabSz="457200">
                        <a:defRPr b="0" sz="1800">
                          <a:solidFill>
                            <a:srgbClr val="000000"/>
                          </a:solidFill>
                        </a:defRPr>
                      </a:pPr>
                      <a:r>
                        <a:rPr sz="1400">
                          <a:solidFill>
                            <a:srgbClr val="FFFFFF"/>
                          </a:solidFill>
                          <a:latin typeface="Avenir Heavy"/>
                          <a:ea typeface="Avenir Heavy"/>
                          <a:cs typeface="Avenir Heavy"/>
                          <a:sym typeface="Avenir Heavy"/>
                        </a:rPr>
                        <a:t>Category </a:t>
                      </a:r>
                    </a:p>
                  </a:txBody>
                  <a:tcPr marL="50800" marR="50800" marT="50800" marB="50800" anchor="ctr" anchorCtr="0" horzOverflow="overflow">
                    <a:lnL w="12700">
                      <a:miter lim="400000"/>
                    </a:lnL>
                    <a:lnR w="4445">
                      <a:solidFill>
                        <a:srgbClr val="000000"/>
                      </a:solidFill>
                      <a:miter lim="400000"/>
                    </a:lnR>
                    <a:lnT w="4445">
                      <a:solidFill>
                        <a:srgbClr val="000000"/>
                      </a:solidFill>
                      <a:miter lim="400000"/>
                    </a:lnT>
                    <a:lnB w="4445">
                      <a:solidFill>
                        <a:srgbClr val="000000"/>
                      </a:solidFill>
                      <a:miter lim="400000"/>
                    </a:lnB>
                    <a:solidFill>
                      <a:srgbClr val="2993C7"/>
                    </a:solidFill>
                  </a:tcPr>
                </a:tc>
              </a:tr>
              <a:tr h="436070">
                <a:tc>
                  <a:txBody>
                    <a:bodyPr/>
                    <a:lstStyle/>
                    <a:p>
                      <a:pPr algn="l" defTabSz="457200">
                        <a:defRPr b="0" sz="1800">
                          <a:solidFill>
                            <a:srgbClr val="000000"/>
                          </a:solidFill>
                        </a:defRPr>
                      </a:pPr>
                      <a:r>
                        <a:rPr sz="1500">
                          <a:latin typeface="Avenir Heavy"/>
                          <a:ea typeface="Avenir Heavy"/>
                          <a:cs typeface="Avenir Heavy"/>
                          <a:sym typeface="Avenir Heavy"/>
                        </a:rPr>
                        <a:t>How Procrastination Boosts Creativity and Innovation</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 invalidUrl="" action="" tgtFrame="" tooltip="" history="1" highlightClick="0" endSnd="0"/>
                        </a:rPr>
                        <a:t>https://ucpathjobs.org/company-culture/how-procrastination-boosts-creativity-and-innovation/</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Lifestyle</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What to Know If You’re Relocating to Riverside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3" invalidUrl="" action="" tgtFrame="" tooltip="" history="1" highlightClick="0" endSnd="0"/>
                        </a:rPr>
                        <a:t>https://ucpathjobs.org/about-riverside/know-youre-relocating-riverside/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Lifestyle</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How to Prepare Your UCPath Center Application</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4" invalidUrl="" action="" tgtFrame="" tooltip="" history="1" highlightClick="0" endSnd="0"/>
                        </a:rPr>
                        <a:t>https://ucpathjobs.org/about-ucpath-center/prepare-ucpath-center-application/</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UCPath Center</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5 Activities in Riverside Your Family Will Love</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5" invalidUrl="" action="" tgtFrame="" tooltip="" history="1" highlightClick="0" endSnd="0"/>
                        </a:rPr>
                        <a:t>https://ucpathjobs.org/about-riverside/5-activities-riverside-family-will-love/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Lifestyle</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How to Make the Most of Your Next Vacation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6" invalidUrl="" action="" tgtFrame="" tooltip="" history="1" highlightClick="0" endSnd="0"/>
                        </a:rPr>
                        <a:t>https://ucpathjobs.org/about-riverside/make-next-vacation/</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Lifestyle</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4 Ways to Create Growth Opportunities at the UCPath Center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7" invalidUrl="" action="" tgtFrame="" tooltip="" history="1" highlightClick="0" endSnd="0"/>
                        </a:rPr>
                        <a:t>https://ucpathjobs.org/about-ucpath-center/4-ways-create-growth-opportunities-ucpath-center/</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UCPath Center</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UCPath Center Employees Lace Up for UC Walks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8" invalidUrl="" action="" tgtFrame="" tooltip="" history="1" highlightClick="0" endSnd="0"/>
                        </a:rPr>
                        <a:t>https://ucpathjobs.org/about-ucpath-center/ucpath-center-employees-lace-uc-walks/</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UCPath Center</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Here’s What It Means to be a Top Workplace at the UCPath Center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9" invalidUrl="" action="" tgtFrame="" tooltip="" history="1" highlightClick="0" endSnd="0"/>
                        </a:rPr>
                        <a:t>https://ucpathjobs.org/about-ucpath-center/heres-means-top-workplace-ucpath-center/</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UCPath Center</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The Best Hikes to Explore in Riverside</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0" invalidUrl="" action="" tgtFrame="" tooltip="" history="1" highlightClick="0" endSnd="0"/>
                        </a:rPr>
                        <a:t>https://ucpathjobs.org/about-riverside/best-hikes-explore-riverside/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How UC Contributes to Saving Energy and Improving Sustainability in California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1" invalidUrl="" action="" tgtFrame="" tooltip="" history="1" highlightClick="0" endSnd="0"/>
                        </a:rPr>
                        <a:t>https://ucpathjobs.org/sustainability/uc-contributes-saving-energy-improving-sustainability-california/</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UCPath Center</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How to Follow Up on an Application with the UCPath Center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2" invalidUrl="" action="" tgtFrame="" tooltip="" history="1" highlightClick="0" endSnd="0"/>
                        </a:rPr>
                        <a:t>https://ucpathjobs.org/about-ucpath-center/follow-application-ucpath-center/</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Employment Search</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UCPath Center Honored with the 2018 Beautification Award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3" invalidUrl="" action="" tgtFrame="" tooltip="" history="1" highlightClick="0" endSnd="0"/>
                        </a:rPr>
                        <a:t>https://ucpathjobs.org/about-ucpath-center/ucpath-center-honored-2018-beautification-award/</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UCPath Center</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How to Find the Right Work-Life Balance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4" invalidUrl="" action="" tgtFrame="" tooltip="" history="1" highlightClick="0" endSnd="0"/>
                        </a:rPr>
                        <a:t>https://ucpathjobs.org/about-ucpath-center/find-right-work-life-balance/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Lifestyle</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Explore These Top Riverside Neighborhoods</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5" invalidUrl="" action="" tgtFrame="" tooltip="" history="1" highlightClick="0" endSnd="0"/>
                        </a:rPr>
                        <a:t>https://ucpathjobs.org/about-riverside/explore-top-riverside-neighborhoods/</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How to Celebrate Earth Day Everyday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6" invalidUrl="" action="" tgtFrame="" tooltip="" history="1" highlightClick="0" endSnd="0"/>
                        </a:rPr>
                        <a:t>https://ucpathjobs.org/lifestyle/celebrate-earth-day-every-day/</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Get to Know The Top-Rated Riverside Schools</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7" invalidUrl="" action="" tgtFrame="" tooltip="" history="1" highlightClick="0" endSnd="0"/>
                        </a:rPr>
                        <a:t>https://ucpathjobs.org/about-riverside/get-know-top-rated-riverside-schools/</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How to Make the Strongest Impression in the UCPath Center Interview</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8" invalidUrl="" action="" tgtFrame="" tooltip="" history="1" highlightClick="0" endSnd="0"/>
                        </a:rPr>
                        <a:t>https://ucpathjobs.org/about-ucpath-center/make-strongest-impression-ucpath-center-interview/</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Employment Search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3 Tips to Spring Clean Your Work Life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9" invalidUrl="" action="" tgtFrame="" tooltip="" history="1" highlightClick="0" endSnd="0"/>
                        </a:rPr>
                        <a:t>https://ucpathjobs.org/about-ucpath-center/3-tips-spring-clean-work-life/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5 Important Reasons to Love Your Job and Colleagues</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0" invalidUrl="" action="" tgtFrame="" tooltip="" history="1" highlightClick="0" endSnd="0"/>
                        </a:rPr>
                        <a:t>https://ucpathjobs.org/about-ucpath-center/5-important-reasons-love-job-colleagues/</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4 Resume Tips to Get Your Foot in the Door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1" invalidUrl="" action="" tgtFrame="" tooltip="" history="1" highlightClick="0" endSnd="0"/>
                        </a:rPr>
                        <a:t>https://ucpathjobs.org/about-ucpath-center/4-resume-tips-get-foot-door/</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Employment Search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How to Spring Clean Your Life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2" invalidUrl="" action="" tgtFrame="" tooltip="" history="1" highlightClick="0" endSnd="0"/>
                        </a:rPr>
                        <a:t>https://ucpathjobs.org/work-life-balance/spring-clean-life/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The Top 5 Ergonomic Tips You Need To Know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3" invalidUrl="" action="" tgtFrame="" tooltip="" history="1" highlightClick="0" endSnd="0"/>
                        </a:rPr>
                        <a:t>https://ucpathjobs.org/about-ucpath-center/top-5-ergonomic-tips-need-know/</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How to Spend Your Weekend in Riverside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4" invalidUrl="" action="" tgtFrame="" tooltip="" history="1" highlightClick="0" endSnd="0"/>
                        </a:rPr>
                        <a:t>https://ucpathjobs.org/about-riverside/spend-weekend-riverside/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Lifestyle</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32904">
                <a:tc>
                  <a:txBody>
                    <a:bodyPr/>
                    <a:lstStyle/>
                    <a:p>
                      <a:pPr algn="l" defTabSz="457200">
                        <a:defRPr b="0" sz="1800">
                          <a:solidFill>
                            <a:srgbClr val="000000"/>
                          </a:solidFill>
                        </a:defRPr>
                      </a:pPr>
                      <a:r>
                        <a:rPr sz="1500">
                          <a:latin typeface="Avenir Heavy"/>
                          <a:ea typeface="Avenir Heavy"/>
                          <a:cs typeface="Avenir Heavy"/>
                          <a:sym typeface="Avenir Heavy"/>
                        </a:rPr>
                        <a:t>How Workplace Diversity is Beneficial at the UCPath Center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5" invalidUrl="" action="" tgtFrame="" tooltip="" history="1" highlightClick="0" endSnd="0"/>
                        </a:rPr>
                        <a:t>https://ucpathjobs.org/about-ucpath-center/workplace-diversity-beneficial-ucpath-center/</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UCPath Center</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advClick="1" p14:dur="1000">
        <p14:prism dir="r" isContent="1" isInverted="0"/>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54" name="CONTENT…"/>
          <p:cNvSpPr txBox="1"/>
          <p:nvPr/>
        </p:nvSpPr>
        <p:spPr>
          <a:xfrm>
            <a:off x="420141" y="610073"/>
            <a:ext cx="9256549"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1800"/>
              </a:spcBef>
              <a:defRPr sz="4400">
                <a:uFill>
                  <a:solidFill>
                    <a:srgbClr val="000000"/>
                  </a:solidFill>
                </a:uFill>
                <a:latin typeface="Avenir Heavy"/>
                <a:ea typeface="Avenir Heavy"/>
                <a:cs typeface="Avenir Heavy"/>
                <a:sym typeface="Avenir Heavy"/>
              </a:defRPr>
            </a:pPr>
            <a:r>
              <a:t>Blog</a:t>
            </a:r>
            <a:r>
              <a:rPr>
                <a:latin typeface="Avenir Book"/>
                <a:ea typeface="Avenir Book"/>
                <a:cs typeface="Avenir Book"/>
                <a:sym typeface="Avenir Book"/>
              </a:rPr>
              <a:t> Posts </a:t>
            </a:r>
            <a:r>
              <a:rPr>
                <a:latin typeface="Avenir Book"/>
                <a:ea typeface="Avenir Book"/>
                <a:cs typeface="Avenir Book"/>
                <a:sym typeface="Avenir Book"/>
              </a:rPr>
              <a:t>continued</a:t>
            </a:r>
            <a:r>
              <a:rPr>
                <a:latin typeface="Avenir Book"/>
                <a:ea typeface="Avenir Book"/>
                <a:cs typeface="Avenir Book"/>
                <a:sym typeface="Avenir Book"/>
              </a:rPr>
              <a:t> </a:t>
            </a:r>
            <a:r>
              <a:rPr sz="2400">
                <a:latin typeface="Avenir Book Oblique"/>
                <a:ea typeface="Avenir Book Oblique"/>
                <a:cs typeface="Avenir Book Oblique"/>
                <a:sym typeface="Avenir Book Oblique"/>
              </a:rPr>
              <a:t>(45 total posts)</a:t>
            </a:r>
          </a:p>
        </p:txBody>
      </p:sp>
      <p:graphicFrame>
        <p:nvGraphicFramePr>
          <p:cNvPr id="955" name="Table"/>
          <p:cNvGraphicFramePr/>
          <p:nvPr/>
        </p:nvGraphicFramePr>
        <p:xfrm>
          <a:off x="938231" y="1721642"/>
          <a:ext cx="22037437" cy="11218276"/>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8440526"/>
                <a:gridCol w="10663423"/>
                <a:gridCol w="2933488"/>
              </a:tblGrid>
              <a:tr h="686190">
                <a:tc>
                  <a:txBody>
                    <a:bodyPr/>
                    <a:lstStyle/>
                    <a:p>
                      <a:pPr algn="l" defTabSz="457200">
                        <a:defRPr b="0" sz="1800">
                          <a:solidFill>
                            <a:srgbClr val="000000"/>
                          </a:solidFill>
                        </a:defRPr>
                      </a:pPr>
                      <a:r>
                        <a:rPr sz="1400">
                          <a:solidFill>
                            <a:srgbClr val="FFFFFF"/>
                          </a:solidFill>
                          <a:latin typeface="Avenir Heavy"/>
                          <a:ea typeface="Avenir Heavy"/>
                          <a:cs typeface="Avenir Heavy"/>
                          <a:sym typeface="Avenir Heavy"/>
                        </a:rPr>
                        <a:t>Blog Post Title</a:t>
                      </a:r>
                    </a:p>
                  </a:txBody>
                  <a:tcPr marL="50800" marR="50800" marT="50800" marB="50800" anchor="ctr" anchorCtr="0" horzOverflow="overflow">
                    <a:lnL w="4445">
                      <a:solidFill>
                        <a:srgbClr val="000000"/>
                      </a:solidFill>
                      <a:miter lim="400000"/>
                    </a:lnL>
                    <a:lnR w="12700">
                      <a:miter lim="400000"/>
                    </a:lnR>
                    <a:lnT w="4445">
                      <a:solidFill>
                        <a:srgbClr val="000000"/>
                      </a:solidFill>
                      <a:miter lim="400000"/>
                    </a:lnT>
                    <a:lnB w="4445">
                      <a:solidFill>
                        <a:srgbClr val="000000"/>
                      </a:solidFill>
                      <a:miter lim="400000"/>
                    </a:lnB>
                    <a:solidFill>
                      <a:srgbClr val="2993C7"/>
                    </a:solidFill>
                  </a:tcPr>
                </a:tc>
                <a:tc>
                  <a:txBody>
                    <a:bodyPr/>
                    <a:lstStyle/>
                    <a:p>
                      <a:pPr algn="l" defTabSz="457200">
                        <a:defRPr b="0" sz="1800">
                          <a:solidFill>
                            <a:srgbClr val="000000"/>
                          </a:solidFill>
                        </a:defRPr>
                      </a:pPr>
                      <a:r>
                        <a:rPr sz="1400">
                          <a:solidFill>
                            <a:srgbClr val="FFFFFF"/>
                          </a:solidFill>
                          <a:latin typeface="Avenir Heavy"/>
                          <a:ea typeface="Avenir Heavy"/>
                          <a:cs typeface="Avenir Heavy"/>
                          <a:sym typeface="Avenir Heavy"/>
                        </a:rPr>
                        <a:t>Link to Blog Post</a:t>
                      </a:r>
                    </a:p>
                  </a:txBody>
                  <a:tcPr marL="50800" marR="50800" marT="50800" marB="50800" anchor="ctr" anchorCtr="0" horzOverflow="overflow">
                    <a:lnL w="12700">
                      <a:miter lim="400000"/>
                    </a:lnL>
                    <a:lnR w="12700">
                      <a:miter lim="400000"/>
                    </a:lnR>
                    <a:lnT w="4445">
                      <a:solidFill>
                        <a:srgbClr val="000000"/>
                      </a:solidFill>
                      <a:miter lim="400000"/>
                    </a:lnT>
                    <a:lnB w="4445">
                      <a:solidFill>
                        <a:srgbClr val="000000"/>
                      </a:solidFill>
                      <a:miter lim="400000"/>
                    </a:lnB>
                    <a:solidFill>
                      <a:srgbClr val="2993C7"/>
                    </a:solidFill>
                  </a:tcPr>
                </a:tc>
                <a:tc>
                  <a:txBody>
                    <a:bodyPr/>
                    <a:lstStyle/>
                    <a:p>
                      <a:pPr algn="l" defTabSz="457200">
                        <a:defRPr b="0" sz="1800">
                          <a:solidFill>
                            <a:srgbClr val="000000"/>
                          </a:solidFill>
                        </a:defRPr>
                      </a:pPr>
                      <a:r>
                        <a:rPr sz="1400">
                          <a:solidFill>
                            <a:srgbClr val="FFFFFF"/>
                          </a:solidFill>
                          <a:latin typeface="Avenir Heavy"/>
                          <a:ea typeface="Avenir Heavy"/>
                          <a:cs typeface="Avenir Heavy"/>
                          <a:sym typeface="Avenir Heavy"/>
                        </a:rPr>
                        <a:t>Category </a:t>
                      </a:r>
                    </a:p>
                  </a:txBody>
                  <a:tcPr marL="50800" marR="50800" marT="50800" marB="50800" anchor="ctr" anchorCtr="0" horzOverflow="overflow">
                    <a:lnL w="12700">
                      <a:miter lim="400000"/>
                    </a:lnL>
                    <a:lnR w="4445">
                      <a:solidFill>
                        <a:srgbClr val="000000"/>
                      </a:solidFill>
                      <a:miter lim="400000"/>
                    </a:lnR>
                    <a:lnT w="4445">
                      <a:solidFill>
                        <a:srgbClr val="000000"/>
                      </a:solidFill>
                      <a:miter lim="400000"/>
                    </a:lnT>
                    <a:lnB w="4445">
                      <a:solidFill>
                        <a:srgbClr val="000000"/>
                      </a:solidFill>
                      <a:miter lim="400000"/>
                    </a:lnB>
                    <a:solidFill>
                      <a:srgbClr val="2993C7"/>
                    </a:solidFill>
                  </a:tcPr>
                </a:tc>
              </a:tr>
              <a:tr h="453847">
                <a:tc>
                  <a:txBody>
                    <a:bodyPr/>
                    <a:lstStyle/>
                    <a:p>
                      <a:pPr algn="l" defTabSz="457200">
                        <a:defRPr b="0" sz="1800">
                          <a:solidFill>
                            <a:srgbClr val="000000"/>
                          </a:solidFill>
                        </a:defRPr>
                      </a:pPr>
                      <a:r>
                        <a:rPr sz="1500">
                          <a:latin typeface="Avenir Heavy"/>
                          <a:ea typeface="Avenir Heavy"/>
                          <a:cs typeface="Avenir Heavy"/>
                          <a:sym typeface="Avenir Heavy"/>
                        </a:rPr>
                        <a:t>4 Way to Fit in Fitness at Work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 invalidUrl="" action="" tgtFrame="" tooltip="" history="1" highlightClick="0" endSnd="0"/>
                        </a:rPr>
                        <a:t>https://ucpathjobs.org/about-ucpath-center/4-ways-fit-fitness-work/</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2018 Tech Trends in HR to Watch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3" invalidUrl="" action="" tgtFrame="" tooltip="" history="1" highlightClick="0" endSnd="0"/>
                        </a:rPr>
                        <a:t>https://ucpathjobs.org/about-ucpath-center/2018-tech-trends-hr-watch/</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UCPC</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3 Simple Ways to Volunteer and Give Back in Riverside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4" invalidUrl="" action="" tgtFrame="" tooltip="" history="1" highlightClick="0" endSnd="0"/>
                        </a:rPr>
                        <a:t>https://ucpathjobs.org/about-riverside/3-simple-ways-volunteer-give-back-riverside/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4 Unexpected Discoveries from UC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5" invalidUrl="" action="" tgtFrame="" tooltip="" history="1" highlightClick="0" endSnd="0"/>
                        </a:rPr>
                        <a:t>https://ucpathjobs.org/lifestyle/4-unexpected-discoveries-uc/</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UCPC</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How Workplace Culture Breeds Happy Employees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6" invalidUrl="" action="" tgtFrame="" tooltip="" history="1" highlightClick="0" endSnd="0"/>
                        </a:rPr>
                        <a:t>https://ucpathjobs.org/about-ucpath-center/workplace-culture-breeds-happy-employees/</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Getting into Human Resources without an HR Degree</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7" invalidUrl="" action="" tgtFrame="" tooltip="" history="1" highlightClick="0" endSnd="0"/>
                        </a:rPr>
                        <a:t>https://ucpathjobs.org/human-resources/getting-human-resources-without-hr-degree/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UCPC</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How to Craft a Cover Letter that Will Make an Impression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8" invalidUrl="" action="" tgtFrame="" tooltip="" history="1" highlightClick="0" endSnd="0"/>
                        </a:rPr>
                        <a:t>https://ucpathjobs.org/cover-letters/craft-cover-letter-will-make-impression/</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Employment Search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5 Professional New Year’s Resolutions for 2018</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9" invalidUrl="" action="" tgtFrame="" tooltip="" history="1" highlightClick="0" endSnd="0"/>
                        </a:rPr>
                        <a:t>https://ucpathjobs.org/employment-search/5-professional-new-years-resolutions-2018/</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12 Things UC Achieved in 2017 That You May Not Know About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0" invalidUrl="" action="" tgtFrame="" tooltip="" history="1" highlightClick="0" endSnd="0"/>
                        </a:rPr>
                        <a:t>https://ucpathjobs.org/working-at-uc/12-things-uc-achieved-2017-may-not-know/</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UCPC</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Transitioning to a Civilian Career: Veterans at the UCPath Center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1" invalidUrl="" action="" tgtFrame="" tooltip="" history="1" highlightClick="0" endSnd="0"/>
                        </a:rPr>
                        <a:t>https://ucpathjobs.org/about-ucpath-center/transitioning-civilian-career-veterans-ucpath-center/</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UCPC</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What Makes The UCPath Center’s Finance Department So Unique?</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2" invalidUrl="" action="" tgtFrame="" tooltip="" history="1" highlightClick="0" endSnd="0"/>
                        </a:rPr>
                        <a:t>https://ucpathjobs.org/about-ucpath-center/makes-ucpath-centers-finance-department-unique/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UCPC</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UCPath Center Named a Top Workplace for 2017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3" invalidUrl="" action="" tgtFrame="" tooltip="" history="1" highlightClick="0" endSnd="0"/>
                        </a:rPr>
                        <a:t>https://ucpathjobs.org/about-ucpath-center/ucpath-center-named-top-workplace-2017/</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UCPC</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4 Crucial Steps to Landing The Job</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4" invalidUrl="" action="" tgtFrame="" tooltip="" history="1" highlightClick="0" endSnd="0"/>
                        </a:rPr>
                        <a:t>https://ucpathjobs.org/applications/4-crucial-steps-landing-job/</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Employment Search</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Six Places You Can Visit In Under Sixty Minutes (From Riverside County)</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5" invalidUrl="" action="" tgtFrame="" tooltip="" history="1" highlightClick="0" endSnd="0"/>
                        </a:rPr>
                        <a:t>https://ucpathjobs.org/about-riverside/six-places-can-visit-sixty-minutes-riverside-county/</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Transform Your Job into a Career at UCPath Center</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6" invalidUrl="" action="" tgtFrame="" tooltip="" history="1" highlightClick="0" endSnd="0"/>
                        </a:rPr>
                        <a:t>https://ucpathjobs.org/about-ucpath-center/transform-job-career-ucpath-center/</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Employment Search</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Getting in the Holiday Spirit - Riverside Style</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7" invalidUrl="" action="" tgtFrame="" tooltip="" history="1" highlightClick="0" endSnd="0"/>
                        </a:rPr>
                        <a:t>https://ucpathjobs.org/about-riverside/getting-holiday-spirit-riverside-style/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Lifestyle</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Monica Johnson, from the Peace Corps to the UCPath Center</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8" invalidUrl="" action="" tgtFrame="" tooltip="" history="1" highlightClick="0" endSnd="0"/>
                        </a:rPr>
                        <a:t>https://ucpathjobs.org/working-at-uc/monica-johnson-peace-corps-ucpath-center/</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UCPC</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Making Energy Where the Sun Shines: Solar Energy System Installed at UCPath Center</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9" invalidUrl="" action="" tgtFrame="" tooltip="" history="1" highlightClick="0" endSnd="0"/>
                        </a:rPr>
                        <a:t>https://ucpathjobs.org/sustainability/making-energy-sun-shines-solar-energy-system-installed-ucpath-center/</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UCPC</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The UCPath Center is Hiring. Here’s Why You Should Work Here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0" invalidUrl="" action="" tgtFrame="" tooltip="" history="1" highlightClick="0" endSnd="0"/>
                        </a:rPr>
                        <a:t>https://ucpathjobs.org/about-ucpath-center/ucpath-center-hiring-work-uc/</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Employee Search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10 Common Resume Mistakes and How to Avoid Them</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1" invalidUrl="" action="" tgtFrame="" tooltip="" history="1" highlightClick="0" endSnd="0"/>
                        </a:rPr>
                        <a:t>https://ucpathjobs.org/resumes/10-common-resume-mistakes-and-how-to-avoid-them/</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Employment Search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How to Land a Job at the University of California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2" invalidUrl="" action="" tgtFrame="" tooltip="" history="1" highlightClick="0" endSnd="0"/>
                        </a:rPr>
                        <a:t>https://ucpathjobs.org/working-at-uc/how-to-land-a-job-at-the-university-of-california/</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Employee Search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16647">
                <a:tc>
                  <a:txBody>
                    <a:bodyPr/>
                    <a:lstStyle/>
                    <a:p>
                      <a:pPr algn="l" defTabSz="457200">
                        <a:defRPr b="0" sz="1800">
                          <a:solidFill>
                            <a:srgbClr val="000000"/>
                          </a:solidFill>
                        </a:defRPr>
                      </a:pPr>
                      <a:r>
                        <a:rPr sz="1500">
                          <a:latin typeface="Avenir Heavy"/>
                          <a:ea typeface="Avenir Heavy"/>
                          <a:cs typeface="Avenir Heavy"/>
                          <a:sym typeface="Avenir Heavy"/>
                        </a:rPr>
                        <a:t>Considering Relocating for a Job? Here’s What You Need to Know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3" invalidUrl="" action="" tgtFrame="" tooltip="" history="1" highlightClick="0" endSnd="0"/>
                        </a:rPr>
                        <a:t>https://ucpathjobs.org/career-opportunities/considering-relocating-for-a-job-heres-what-you-need-to-know/</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1500">
                          <a:latin typeface="Avenir Book"/>
                          <a:ea typeface="Avenir Book"/>
                          <a:cs typeface="Avenir Book"/>
                          <a:sym typeface="Avenir Book"/>
                        </a:rPr>
                        <a:t>Lifestyle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450552">
                <a:tc>
                  <a:txBody>
                    <a:bodyPr/>
                    <a:lstStyle/>
                    <a:p>
                      <a:pPr algn="l" defTabSz="457200">
                        <a:defRPr b="0" sz="1800">
                          <a:solidFill>
                            <a:srgbClr val="000000"/>
                          </a:solidFill>
                        </a:defRPr>
                      </a:pPr>
                      <a:r>
                        <a:rPr sz="1500">
                          <a:latin typeface="Avenir Heavy"/>
                          <a:ea typeface="Avenir Heavy"/>
                          <a:cs typeface="Avenir Heavy"/>
                          <a:sym typeface="Avenir Heavy"/>
                        </a:rPr>
                        <a:t>When’s the Best Time for a Job Change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EBEBEB"/>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4" invalidUrl="" action="" tgtFrame="" tooltip="" history="1" highlightClick="0" endSnd="0"/>
                        </a:rPr>
                        <a:t>https://ucpathjobs.org/career-opportunities/whens-best-time-job-change/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500">
                          <a:latin typeface="Avenir Book"/>
                          <a:ea typeface="Avenir Book"/>
                          <a:cs typeface="Avenir Book"/>
                          <a:sym typeface="Avenir Book"/>
                        </a:rPr>
                        <a:t>Employment Search </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advClick="1" p14:dur="1000">
        <p14:prism dir="l" isContent="1" isInverted="0"/>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58" name="CONTENT…"/>
          <p:cNvSpPr txBox="1"/>
          <p:nvPr/>
        </p:nvSpPr>
        <p:spPr>
          <a:xfrm>
            <a:off x="420141" y="610073"/>
            <a:ext cx="7084518"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1800"/>
              </a:spcBef>
              <a:defRPr sz="4400">
                <a:uFill>
                  <a:solidFill>
                    <a:srgbClr val="000000"/>
                  </a:solidFill>
                </a:uFill>
                <a:latin typeface="Avenir Heavy"/>
                <a:ea typeface="Avenir Heavy"/>
                <a:cs typeface="Avenir Heavy"/>
                <a:sym typeface="Avenir Heavy"/>
              </a:defRPr>
            </a:pPr>
            <a:r>
              <a:t>Videos </a:t>
            </a:r>
            <a:r>
              <a:rPr sz="2400">
                <a:latin typeface="Avenir Book Oblique"/>
                <a:ea typeface="Avenir Book Oblique"/>
                <a:cs typeface="Avenir Book Oblique"/>
                <a:sym typeface="Avenir Book Oblique"/>
              </a:rPr>
              <a:t>(27 total videos)</a:t>
            </a:r>
          </a:p>
        </p:txBody>
      </p:sp>
      <p:graphicFrame>
        <p:nvGraphicFramePr>
          <p:cNvPr id="959" name="Table"/>
          <p:cNvGraphicFramePr/>
          <p:nvPr/>
        </p:nvGraphicFramePr>
        <p:xfrm>
          <a:off x="701439" y="1766167"/>
          <a:ext cx="11297120" cy="10963128"/>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6116029"/>
                <a:gridCol w="5181090"/>
              </a:tblGrid>
              <a:tr h="952454">
                <a:tc>
                  <a:txBody>
                    <a:bodyPr/>
                    <a:lstStyle/>
                    <a:p>
                      <a:pPr algn="l" defTabSz="457200">
                        <a:defRPr b="0" sz="1800">
                          <a:solidFill>
                            <a:srgbClr val="000000"/>
                          </a:solidFill>
                        </a:defRPr>
                      </a:pPr>
                      <a:r>
                        <a:rPr sz="1400">
                          <a:solidFill>
                            <a:srgbClr val="FFFFFF"/>
                          </a:solidFill>
                          <a:latin typeface="Avenir Heavy"/>
                          <a:ea typeface="Avenir Heavy"/>
                          <a:cs typeface="Avenir Heavy"/>
                          <a:sym typeface="Avenir Heavy"/>
                        </a:rPr>
                        <a:t>Video Title</a:t>
                      </a:r>
                    </a:p>
                  </a:txBody>
                  <a:tcPr marL="50800" marR="50800" marT="50800" marB="50800" anchor="ctr" anchorCtr="0" horzOverflow="overflow">
                    <a:lnL w="4445">
                      <a:solidFill>
                        <a:srgbClr val="000000"/>
                      </a:solidFill>
                      <a:miter lim="400000"/>
                    </a:lnL>
                    <a:lnR w="12700">
                      <a:miter lim="400000"/>
                    </a:lnR>
                    <a:lnT w="4445">
                      <a:solidFill>
                        <a:srgbClr val="000000"/>
                      </a:solidFill>
                      <a:miter lim="400000"/>
                    </a:lnT>
                    <a:lnB w="4445">
                      <a:solidFill>
                        <a:srgbClr val="000000"/>
                      </a:solidFill>
                      <a:miter lim="400000"/>
                    </a:lnB>
                    <a:solidFill>
                      <a:srgbClr val="2993C7"/>
                    </a:solidFill>
                  </a:tcPr>
                </a:tc>
                <a:tc>
                  <a:txBody>
                    <a:bodyPr/>
                    <a:lstStyle/>
                    <a:p>
                      <a:pPr algn="l" defTabSz="457200">
                        <a:defRPr b="0" sz="1800">
                          <a:solidFill>
                            <a:srgbClr val="000000"/>
                          </a:solidFill>
                        </a:defRPr>
                      </a:pPr>
                      <a:r>
                        <a:rPr sz="1400">
                          <a:solidFill>
                            <a:srgbClr val="FFFFFF"/>
                          </a:solidFill>
                          <a:latin typeface="Avenir Heavy"/>
                          <a:ea typeface="Avenir Heavy"/>
                          <a:cs typeface="Avenir Heavy"/>
                          <a:sym typeface="Avenir Heavy"/>
                        </a:rPr>
                        <a:t>Link to Video</a:t>
                      </a:r>
                    </a:p>
                  </a:txBody>
                  <a:tcPr marL="50800" marR="50800" marT="50800" marB="50800" anchor="ctr" anchorCtr="0" horzOverflow="overflow">
                    <a:lnL w="12700">
                      <a:miter lim="400000"/>
                    </a:lnL>
                    <a:lnR w="4445">
                      <a:solidFill>
                        <a:srgbClr val="000000"/>
                      </a:solidFill>
                      <a:miter lim="400000"/>
                    </a:lnR>
                    <a:lnT w="4445">
                      <a:solidFill>
                        <a:srgbClr val="000000"/>
                      </a:solidFill>
                      <a:miter lim="400000"/>
                    </a:lnT>
                    <a:lnB w="4445">
                      <a:solidFill>
                        <a:srgbClr val="000000"/>
                      </a:solidFill>
                      <a:miter lim="400000"/>
                    </a:lnB>
                    <a:solidFill>
                      <a:srgbClr val="2993C7"/>
                    </a:solidFill>
                  </a:tcPr>
                </a:tc>
              </a:tr>
              <a:tr h="629955">
                <a:tc>
                  <a:txBody>
                    <a:bodyPr/>
                    <a:lstStyle/>
                    <a:p>
                      <a:pPr algn="l" defTabSz="457200">
                        <a:defRPr b="0" sz="1800">
                          <a:solidFill>
                            <a:srgbClr val="000000"/>
                          </a:solidFill>
                        </a:defRPr>
                      </a:pPr>
                      <a:r>
                        <a:rPr sz="1500">
                          <a:latin typeface="Avenir Heavy"/>
                          <a:ea typeface="Avenir Heavy"/>
                          <a:cs typeface="Avenir Heavy"/>
                          <a:sym typeface="Avenir Heavy"/>
                        </a:rPr>
                        <a:t>Identify Your Niche at The UCPath Center</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 invalidUrl="" action="" tgtFrame="" tooltip="" history="1" highlightClick="0" endSnd="0"/>
                        </a:rPr>
                        <a:t>https://www.youtube.com/watch?v=_aAJlLMpSwA</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Work/Life Balance as a Priority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3" invalidUrl="" action="" tgtFrame="" tooltip="" history="1" highlightClick="0" endSnd="0"/>
                        </a:rPr>
                        <a:t>https://www.youtube.com/watch?v=aYMGvpAwL9U</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Opportunities for Growth at The UCPath Center</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4" invalidUrl="" action="" tgtFrame="" tooltip="" history="1" highlightClick="0" endSnd="0"/>
                        </a:rPr>
                        <a:t>https://www.youtube.com/watch?v=E5YALGglSTU</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Working For The University of California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5" invalidUrl="" action="" tgtFrame="" tooltip="" history="1" highlightClick="0" endSnd="0"/>
                        </a:rPr>
                        <a:t>https://www.youtube.com/watch?v=9CYDYzZyGpc</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Build Your Experience at The UCPath Center</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6" invalidUrl="" action="" tgtFrame="" tooltip="" history="1" highlightClick="0" endSnd="0"/>
                        </a:rPr>
                        <a:t>https://www.youtube.com/watch?v=nAgwXq3jXa8</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The UCPath Center Work Culture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7" invalidUrl="" action="" tgtFrame="" tooltip="" history="1" highlightClick="0" endSnd="0"/>
                        </a:rPr>
                        <a:t>https://www.youtube.com/watch?v=XeV1XWhwP9g</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Working for The UCPath Center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8" invalidUrl="" action="" tgtFrame="" tooltip="" history="1" highlightClick="0" endSnd="0"/>
                        </a:rPr>
                        <a:t>https://www.youtube.com/watch?v=jzwm7H8QtNY</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Helping UCPath Center Employees Succeed</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9" invalidUrl="" action="" tgtFrame="" tooltip="" history="1" highlightClick="0" endSnd="0"/>
                        </a:rPr>
                        <a:t>https://www.youtube.com/watch?v=yiEZgQNR95E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UCPath Center Receives the Riverside Beautification Award</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0" invalidUrl="" action="" tgtFrame="" tooltip="" history="1" highlightClick="0" endSnd="0"/>
                        </a:rPr>
                        <a:t>https://www.youtube.com/watch?v=Ekiwhg5lUjc</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Make an Impact at The UCPath Center</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1" invalidUrl="" action="" tgtFrame="" tooltip="" history="1" highlightClick="0" endSnd="0"/>
                        </a:rPr>
                        <a:t>https://www.youtube.com/watch?v=7WSlx6emT_I</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UCPath Center Honored with the Top Workplace Award</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2" invalidUrl="" action="" tgtFrame="" tooltip="" history="1" highlightClick="0" endSnd="0"/>
                        </a:rPr>
                        <a:t>https://www.youtube.com/watch?v=RiOGprprtGA</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The UCPath Center’s Collaborative Culture</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3" invalidUrl="" action="" tgtFrame="" tooltip="" history="1" highlightClick="0" endSnd="0"/>
                        </a:rPr>
                        <a:t>https://www.youtube.com/watch?v=Bi1gFXGNBNY</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A Look Inside the UCPath Center’s Engaging Culture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4" invalidUrl="" action="" tgtFrame="" tooltip="" history="1" highlightClick="0" endSnd="0"/>
                        </a:rPr>
                        <a:t>https://www.youtube.com/watch?v=lugLz6ac25w</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The Benefits of Working at the UCPath Center</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5" invalidUrl="" action="" tgtFrame="" tooltip="" history="1" highlightClick="0" endSnd="0"/>
                        </a:rPr>
                        <a:t>https://www.youtube.com/watch?v=96-OYJL8mag</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Why You Should Work in Riverside</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6" invalidUrl="" action="" tgtFrame="" tooltip="" history="1" highlightClick="0" endSnd="0"/>
                        </a:rPr>
                        <a:t>https://www.youtube.com/watch?v=XH4sapeyCTQ</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How to Make Your Cover Letter Stand Out</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7" invalidUrl="" action="" tgtFrame="" tooltip="" history="1" highlightClick="0" endSnd="0"/>
                        </a:rPr>
                        <a:t>https://www.youtube.com/watch?v=h2zEqM85BEY</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bl>
          </a:graphicData>
        </a:graphic>
      </p:graphicFrame>
      <p:graphicFrame>
        <p:nvGraphicFramePr>
          <p:cNvPr id="960" name="Table"/>
          <p:cNvGraphicFramePr/>
          <p:nvPr/>
        </p:nvGraphicFramePr>
        <p:xfrm>
          <a:off x="12385440" y="1766167"/>
          <a:ext cx="11297120" cy="10963128"/>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6116029"/>
                <a:gridCol w="5181090"/>
              </a:tblGrid>
              <a:tr h="952454">
                <a:tc>
                  <a:txBody>
                    <a:bodyPr/>
                    <a:lstStyle/>
                    <a:p>
                      <a:pPr algn="l" defTabSz="457200">
                        <a:defRPr b="0" sz="1800">
                          <a:solidFill>
                            <a:srgbClr val="000000"/>
                          </a:solidFill>
                        </a:defRPr>
                      </a:pPr>
                      <a:r>
                        <a:rPr sz="1400">
                          <a:solidFill>
                            <a:srgbClr val="FFFFFF"/>
                          </a:solidFill>
                          <a:latin typeface="Avenir Heavy"/>
                          <a:ea typeface="Avenir Heavy"/>
                          <a:cs typeface="Avenir Heavy"/>
                          <a:sym typeface="Avenir Heavy"/>
                        </a:rPr>
                        <a:t>Video Title</a:t>
                      </a:r>
                    </a:p>
                  </a:txBody>
                  <a:tcPr marL="50800" marR="50800" marT="50800" marB="50800" anchor="ctr" anchorCtr="0" horzOverflow="overflow">
                    <a:lnL w="4445">
                      <a:solidFill>
                        <a:srgbClr val="000000"/>
                      </a:solidFill>
                      <a:miter lim="400000"/>
                    </a:lnL>
                    <a:lnR w="12700">
                      <a:miter lim="400000"/>
                    </a:lnR>
                    <a:lnT w="4445">
                      <a:solidFill>
                        <a:srgbClr val="000000"/>
                      </a:solidFill>
                      <a:miter lim="400000"/>
                    </a:lnT>
                    <a:lnB w="4445">
                      <a:solidFill>
                        <a:srgbClr val="000000"/>
                      </a:solidFill>
                      <a:miter lim="400000"/>
                    </a:lnB>
                    <a:solidFill>
                      <a:srgbClr val="2993C7"/>
                    </a:solidFill>
                  </a:tcPr>
                </a:tc>
                <a:tc>
                  <a:txBody>
                    <a:bodyPr/>
                    <a:lstStyle/>
                    <a:p>
                      <a:pPr algn="l" defTabSz="457200">
                        <a:defRPr b="0" sz="1800">
                          <a:solidFill>
                            <a:srgbClr val="000000"/>
                          </a:solidFill>
                        </a:defRPr>
                      </a:pPr>
                      <a:r>
                        <a:rPr sz="1400">
                          <a:solidFill>
                            <a:srgbClr val="FFFFFF"/>
                          </a:solidFill>
                          <a:latin typeface="Avenir Heavy"/>
                          <a:ea typeface="Avenir Heavy"/>
                          <a:cs typeface="Avenir Heavy"/>
                          <a:sym typeface="Avenir Heavy"/>
                        </a:rPr>
                        <a:t>Link to Video</a:t>
                      </a:r>
                    </a:p>
                  </a:txBody>
                  <a:tcPr marL="50800" marR="50800" marT="50800" marB="50800" anchor="ctr" anchorCtr="0" horzOverflow="overflow">
                    <a:lnL w="12700">
                      <a:miter lim="400000"/>
                    </a:lnL>
                    <a:lnR w="4445">
                      <a:solidFill>
                        <a:srgbClr val="000000"/>
                      </a:solidFill>
                      <a:miter lim="400000"/>
                    </a:lnR>
                    <a:lnT w="4445">
                      <a:solidFill>
                        <a:srgbClr val="000000"/>
                      </a:solidFill>
                      <a:miter lim="400000"/>
                    </a:lnT>
                    <a:lnB w="4445">
                      <a:solidFill>
                        <a:srgbClr val="000000"/>
                      </a:solidFill>
                      <a:miter lim="400000"/>
                    </a:lnB>
                    <a:solidFill>
                      <a:srgbClr val="2993C7"/>
                    </a:solidFill>
                  </a:tcPr>
                </a:tc>
              </a:tr>
              <a:tr h="629955">
                <a:tc>
                  <a:txBody>
                    <a:bodyPr/>
                    <a:lstStyle/>
                    <a:p>
                      <a:pPr algn="l" defTabSz="457200">
                        <a:defRPr b="0" sz="1800">
                          <a:solidFill>
                            <a:srgbClr val="000000"/>
                          </a:solidFill>
                        </a:defRPr>
                      </a:pPr>
                      <a:r>
                        <a:rPr sz="1500">
                          <a:latin typeface="Avenir Heavy"/>
                          <a:ea typeface="Avenir Heavy"/>
                          <a:cs typeface="Avenir Heavy"/>
                          <a:sym typeface="Avenir Heavy"/>
                        </a:rPr>
                        <a:t>How to Format Your Resume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8" invalidUrl="" action="" tgtFrame="" tooltip="" history="1" highlightClick="0" endSnd="0"/>
                        </a:rPr>
                        <a:t>https://www.youtube.com/watch?v=qW2baE4YJU8</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Common Resume Mistakes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19" invalidUrl="" action="" tgtFrame="" tooltip="" history="1" highlightClick="0" endSnd="0"/>
                        </a:rPr>
                        <a:t>https://www.youtube.com/watch?v=KtgT_S79tgE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How to Format Your Cover Letter</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0" invalidUrl="" action="" tgtFrame="" tooltip="" history="1" highlightClick="0" endSnd="0"/>
                        </a:rPr>
                        <a:t>https://www.youtube.com/watch?v=ssFgZe_38bI</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The Importance of Cover Letters</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1" invalidUrl="" action="" tgtFrame="" tooltip="" history="1" highlightClick="0" endSnd="0"/>
                        </a:rPr>
                        <a:t>https://www.youtube.com/watch?v=Sf2FXfOR00g</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Listing Your Accomplishments On Your Resume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2" invalidUrl="" action="" tgtFrame="" tooltip="" history="1" highlightClick="0" endSnd="0"/>
                        </a:rPr>
                        <a:t>https://www.youtube.com/watch?v=H_FZDgeaCzM</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How to Make Your Resume Stand Out</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3" invalidUrl="" action="" tgtFrame="" tooltip="" history="1" highlightClick="0" endSnd="0"/>
                        </a:rPr>
                        <a:t>https://www.youtube.com/watch?v=wgk8b0HVDME</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Work and Thrive in Riverside</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4" invalidUrl="" action="" tgtFrame="" tooltip="" history="1" highlightClick="0" endSnd="0"/>
                        </a:rPr>
                        <a:t>https://www.youtube.com/watch?v=MqnBIa0j7Zg</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What the UCPath Center Looks for in a Candidate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5" invalidUrl="" action="" tgtFrame="" tooltip="" history="1" highlightClick="0" endSnd="0"/>
                        </a:rPr>
                        <a:t>https://www.youtube.com/watch?v=dDav8GcRqaM</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Advance Your Career at the UCPath Center</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6" invalidUrl="" action="" tgtFrame="" tooltip="" history="1" highlightClick="0" endSnd="0"/>
                        </a:rPr>
                        <a:t>https://www.youtube.com/watch?v=gZzqIZOSorg</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Make a Difference for the University of California at the UCPath Center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7" invalidUrl="" action="" tgtFrame="" tooltip="" history="1" highlightClick="0" endSnd="0"/>
                        </a:rPr>
                        <a:t>https://www.youtube.com/watch?v=xQneCpcWCXQ</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Getting Started With Your Application</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8" invalidUrl="" action="" tgtFrame="" tooltip="" history="1" highlightClick="0" endSnd="0"/>
                        </a:rPr>
                        <a:t>https://www.youtube.com/watch?v=utRkRpW8oYY</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Application vs Resume </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29" invalidUrl="" action="" tgtFrame="" tooltip="" history="1" highlightClick="0" endSnd="0"/>
                        </a:rPr>
                        <a:t>https://www.youtube.com/watch?v=6ZYjeg_HTbg</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Application Tips: Employment and Education History</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30" invalidUrl="" action="" tgtFrame="" tooltip="" history="1" highlightClick="0" endSnd="0"/>
                        </a:rPr>
                        <a:t>https://www.youtube.com/watch?v=LB4CftFBI9U</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Application Tips: Gaps In Employment</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31" invalidUrl="" action="" tgtFrame="" tooltip="" history="1" highlightClick="0" endSnd="0"/>
                        </a:rPr>
                        <a:t>https://www.youtube.com/watch?v=xj7z_fS3KJw</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What to Expect: The Phone Interview</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32" invalidUrl="" action="" tgtFrame="" tooltip="" history="1" highlightClick="0" endSnd="0"/>
                        </a:rPr>
                        <a:t>https://www.youtube.com/watch?v=eH7KFF8Op4w</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625381">
                <a:tc>
                  <a:txBody>
                    <a:bodyPr/>
                    <a:lstStyle/>
                    <a:p>
                      <a:pPr algn="l" defTabSz="457200">
                        <a:defRPr b="0" sz="1800">
                          <a:solidFill>
                            <a:srgbClr val="000000"/>
                          </a:solidFill>
                        </a:defRPr>
                      </a:pPr>
                      <a:r>
                        <a:rPr sz="1500">
                          <a:latin typeface="Avenir Heavy"/>
                          <a:ea typeface="Avenir Heavy"/>
                          <a:cs typeface="Avenir Heavy"/>
                          <a:sym typeface="Avenir Heavy"/>
                        </a:rPr>
                        <a:t>What to Expect: The In-Person Interview</a:t>
                      </a:r>
                    </a:p>
                  </a:txBody>
                  <a:tcPr marL="50800" marR="50800" marT="50800" marB="50800" anchor="ctr"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500" u="sng">
                          <a:solidFill>
                            <a:srgbClr val="0000FF"/>
                          </a:solidFill>
                          <a:uFill>
                            <a:solidFill>
                              <a:srgbClr val="0000FF"/>
                            </a:solidFill>
                          </a:uFill>
                          <a:latin typeface="Avenir Book"/>
                          <a:ea typeface="Avenir Book"/>
                          <a:cs typeface="Avenir Book"/>
                          <a:sym typeface="Avenir Book"/>
                        </a:defRPr>
                      </a:pPr>
                      <a:r>
                        <a:rPr>
                          <a:hlinkClick r:id="rId33" invalidUrl="" action="" tgtFrame="" tooltip="" history="1" highlightClick="0" endSnd="0"/>
                        </a:rPr>
                        <a:t>https://www.youtube.com/watch?v=e3LkRy0mJgo</a:t>
                      </a:r>
                    </a:p>
                  </a:txBody>
                  <a:tcPr marL="50800" marR="50800" marT="50800" marB="50800" anchor="ctr"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EE7290"/>
            </a:gs>
            <a:gs pos="11493">
              <a:srgbClr val="EF7D89"/>
            </a:gs>
            <a:gs pos="30045">
              <a:srgbClr val="F18882"/>
            </a:gs>
            <a:gs pos="53231">
              <a:srgbClr val="F49D73"/>
            </a:gs>
            <a:gs pos="71919">
              <a:srgbClr val="F6B163"/>
            </a:gs>
            <a:gs pos="100000">
              <a:srgbClr val="F9CF4E"/>
            </a:gs>
          </a:gsLst>
          <a:lin ang="2326274" scaled="0"/>
        </a:gradFill>
      </p:bgPr>
    </p:bg>
    <p:spTree>
      <p:nvGrpSpPr>
        <p:cNvPr id="1" name=""/>
        <p:cNvGrpSpPr/>
        <p:nvPr/>
      </p:nvGrpSpPr>
      <p:grpSpPr>
        <a:xfrm>
          <a:off x="0" y="0"/>
          <a:ext cx="0" cy="0"/>
          <a:chOff x="0" y="0"/>
          <a:chExt cx="0" cy="0"/>
        </a:xfrm>
      </p:grpSpPr>
      <p:sp>
        <p:nvSpPr>
          <p:cNvPr id="962" name="Here’s to continued success in 2019!…"/>
          <p:cNvSpPr txBox="1"/>
          <p:nvPr/>
        </p:nvSpPr>
        <p:spPr>
          <a:xfrm>
            <a:off x="1313408" y="2960971"/>
            <a:ext cx="12467564" cy="70727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sz="10000">
                <a:solidFill>
                  <a:srgbClr val="FFFFFF"/>
                </a:solidFill>
                <a:latin typeface="Avenir Heavy"/>
                <a:ea typeface="Avenir Heavy"/>
                <a:cs typeface="Avenir Heavy"/>
                <a:sym typeface="Avenir Heavy"/>
              </a:defRPr>
            </a:pPr>
            <a:r>
              <a:t>Here’s to </a:t>
            </a:r>
            <a:r>
              <a:t>our </a:t>
            </a:r>
            <a:r>
              <a:t>continued success in 2019!</a:t>
            </a:r>
          </a:p>
        </p:txBody>
      </p:sp>
      <p:sp>
        <p:nvSpPr>
          <p:cNvPr id="963" name="Slide Number"/>
          <p:cNvSpPr txBox="1"/>
          <p:nvPr>
            <p:ph type="sldNum" sz="quarter" idx="4294967295"/>
          </p:nvPr>
        </p:nvSpPr>
        <p:spPr>
          <a:xfrm>
            <a:off x="23735244" y="13055600"/>
            <a:ext cx="439205" cy="45720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u" isContent="1" isInverted="0"/>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Established the UCPath Center as an exciting employer in Riverside that is independent from UC Riverside…"/>
          <p:cNvSpPr txBox="1"/>
          <p:nvPr>
            <p:ph type="body" sz="half" idx="1"/>
          </p:nvPr>
        </p:nvSpPr>
        <p:spPr>
          <a:xfrm>
            <a:off x="1168408" y="3278032"/>
            <a:ext cx="13796877" cy="7513881"/>
          </a:xfrm>
          <a:prstGeom prst="rect">
            <a:avLst/>
          </a:prstGeom>
        </p:spPr>
        <p:txBody>
          <a:bodyPr/>
          <a:lstStyle/>
          <a:p>
            <a:pPr marL="470355" indent="-273462" defTabSz="393785">
              <a:lnSpc>
                <a:spcPct val="120000"/>
              </a:lnSpc>
              <a:spcBef>
                <a:spcPts val="1600"/>
              </a:spcBef>
              <a:buSzPct val="100000"/>
              <a:buFont typeface="Helvetica Neue"/>
              <a:buChar char="•"/>
              <a:defRPr spc="0" sz="4176">
                <a:solidFill>
                  <a:srgbClr val="000000"/>
                </a:solidFill>
                <a:uFill>
                  <a:solidFill>
                    <a:srgbClr val="000000"/>
                  </a:solidFill>
                </a:uFill>
                <a:latin typeface="Avenir Book"/>
                <a:ea typeface="Avenir Book"/>
                <a:cs typeface="Avenir Book"/>
                <a:sym typeface="Avenir Book"/>
              </a:defRPr>
            </a:pPr>
            <a:r>
              <a:t>Attracted approximately </a:t>
            </a:r>
            <a:r>
              <a:rPr>
                <a:solidFill>
                  <a:srgbClr val="D86795"/>
                </a:solidFill>
                <a:latin typeface="Avenir Heavy"/>
                <a:ea typeface="Avenir Heavy"/>
                <a:cs typeface="Avenir Heavy"/>
                <a:sym typeface="Avenir Heavy"/>
              </a:rPr>
              <a:t>33,000 visitors</a:t>
            </a:r>
            <a:r>
              <a:t> to the </a:t>
            </a:r>
            <a:r>
              <a:rPr u="sng">
                <a:solidFill>
                  <a:srgbClr val="0000FF"/>
                </a:solidFill>
                <a:uFill>
                  <a:solidFill>
                    <a:srgbClr val="0000FF"/>
                  </a:solidFill>
                </a:uFill>
                <a:hlinkClick r:id="rId2" invalidUrl="" action="" tgtFrame="" tooltip="" history="1" highlightClick="0" endSnd="0"/>
              </a:rPr>
              <a:t>UCPathJobs.org</a:t>
            </a:r>
            <a:endParaRPr sz="3480"/>
          </a:p>
          <a:p>
            <a:pPr marL="470355" indent="-273462" defTabSz="393785">
              <a:lnSpc>
                <a:spcPct val="120000"/>
              </a:lnSpc>
              <a:spcBef>
                <a:spcPts val="1600"/>
              </a:spcBef>
              <a:buSzPct val="100000"/>
              <a:buFont typeface="Helvetica Neue"/>
              <a:buChar char="•"/>
              <a:defRPr spc="0" sz="4176">
                <a:solidFill>
                  <a:srgbClr val="000000"/>
                </a:solidFill>
                <a:uFill>
                  <a:solidFill>
                    <a:srgbClr val="000000"/>
                  </a:solidFill>
                </a:uFill>
                <a:latin typeface="Avenir Book"/>
                <a:ea typeface="Avenir Book"/>
                <a:cs typeface="Avenir Book"/>
                <a:sym typeface="Avenir Book"/>
              </a:defRPr>
            </a:pPr>
            <a:r>
              <a:t>Campaign videos generated more than </a:t>
            </a:r>
            <a:r>
              <a:rPr>
                <a:solidFill>
                  <a:srgbClr val="2993C7"/>
                </a:solidFill>
                <a:latin typeface="Avenir Heavy"/>
                <a:ea typeface="Avenir Heavy"/>
                <a:cs typeface="Avenir Heavy"/>
                <a:sym typeface="Avenir Heavy"/>
              </a:rPr>
              <a:t>3,300 views</a:t>
            </a:r>
            <a:endParaRPr sz="3480"/>
          </a:p>
          <a:p>
            <a:pPr marL="470355" indent="-273462" defTabSz="393785">
              <a:lnSpc>
                <a:spcPct val="120000"/>
              </a:lnSpc>
              <a:spcBef>
                <a:spcPts val="1600"/>
              </a:spcBef>
              <a:buSzPct val="100000"/>
              <a:buFont typeface="Helvetica Neue"/>
              <a:buChar char="•"/>
              <a:defRPr spc="0" sz="4176">
                <a:solidFill>
                  <a:srgbClr val="000000"/>
                </a:solidFill>
                <a:uFill>
                  <a:solidFill>
                    <a:srgbClr val="000000"/>
                  </a:solidFill>
                </a:uFill>
                <a:latin typeface="Avenir Book"/>
                <a:ea typeface="Avenir Book"/>
                <a:cs typeface="Avenir Book"/>
                <a:sym typeface="Avenir Book"/>
              </a:defRPr>
            </a:pPr>
            <a:r>
              <a:t>Built a following of approximately </a:t>
            </a:r>
            <a:r>
              <a:rPr>
                <a:solidFill>
                  <a:srgbClr val="F9933A"/>
                </a:solidFill>
                <a:latin typeface="Avenir Heavy"/>
                <a:ea typeface="Avenir Heavy"/>
                <a:cs typeface="Avenir Heavy"/>
                <a:sym typeface="Avenir Heavy"/>
              </a:rPr>
              <a:t>2,300 new people on social media</a:t>
            </a:r>
            <a:endParaRPr sz="5742">
              <a:latin typeface="Avenir Heavy"/>
              <a:ea typeface="Avenir Heavy"/>
              <a:cs typeface="Avenir Heavy"/>
              <a:sym typeface="Avenir Heavy"/>
            </a:endParaRPr>
          </a:p>
          <a:p>
            <a:pPr marL="470355" indent="-273462" defTabSz="393785">
              <a:lnSpc>
                <a:spcPct val="120000"/>
              </a:lnSpc>
              <a:spcBef>
                <a:spcPts val="1600"/>
              </a:spcBef>
              <a:buSzPct val="100000"/>
              <a:buFont typeface="Helvetica Neue"/>
              <a:buChar char="•"/>
              <a:defRPr spc="0" sz="4176">
                <a:solidFill>
                  <a:srgbClr val="000000"/>
                </a:solidFill>
                <a:uFill>
                  <a:solidFill>
                    <a:srgbClr val="000000"/>
                  </a:solidFill>
                </a:uFill>
                <a:latin typeface="Avenir Book"/>
                <a:ea typeface="Avenir Book"/>
                <a:cs typeface="Avenir Book"/>
                <a:sym typeface="Avenir Book"/>
              </a:defRPr>
            </a:pPr>
            <a:r>
              <a:t>Established the UCPath Center as an exciting employer in Riverside that is </a:t>
            </a:r>
            <a:r>
              <a:rPr>
                <a:solidFill>
                  <a:srgbClr val="2993C7"/>
                </a:solidFill>
                <a:latin typeface="Avenir Heavy"/>
                <a:ea typeface="Avenir Heavy"/>
                <a:cs typeface="Avenir Heavy"/>
                <a:sym typeface="Avenir Heavy"/>
              </a:rPr>
              <a:t>independent from UC Riverside</a:t>
            </a:r>
            <a:r>
              <a:rPr>
                <a:latin typeface="Avenir Heavy"/>
                <a:ea typeface="Avenir Heavy"/>
                <a:cs typeface="Avenir Heavy"/>
                <a:sym typeface="Avenir Heavy"/>
              </a:rPr>
              <a:t> </a:t>
            </a:r>
          </a:p>
        </p:txBody>
      </p:sp>
      <p:sp>
        <p:nvSpPr>
          <p:cNvPr id="676" name="Even More Results"/>
          <p:cNvSpPr txBox="1"/>
          <p:nvPr>
            <p:ph type="title"/>
          </p:nvPr>
        </p:nvSpPr>
        <p:spPr>
          <a:xfrm>
            <a:off x="681890" y="1418897"/>
            <a:ext cx="15525062" cy="1371601"/>
          </a:xfrm>
          <a:prstGeom prst="rect">
            <a:avLst/>
          </a:prstGeom>
        </p:spPr>
        <p:txBody>
          <a:bodyPr/>
          <a:lstStyle/>
          <a:p>
            <a:pPr>
              <a:lnSpc>
                <a:spcPct val="80000"/>
              </a:lnSpc>
              <a:defRPr sz="7200">
                <a:latin typeface="Avenir Roman"/>
                <a:ea typeface="Avenir Roman"/>
                <a:cs typeface="Avenir Roman"/>
                <a:sym typeface="Avenir Roman"/>
              </a:defRPr>
            </a:pPr>
            <a:r>
              <a:t>Even More </a:t>
            </a:r>
            <a:r>
              <a:rPr>
                <a:latin typeface="Avenir Heavy"/>
                <a:ea typeface="Avenir Heavy"/>
                <a:cs typeface="Avenir Heavy"/>
                <a:sym typeface="Avenir Heavy"/>
              </a:rPr>
              <a:t>Results</a:t>
            </a:r>
          </a:p>
        </p:txBody>
      </p:sp>
      <p:sp>
        <p:nvSpPr>
          <p:cNvPr id="677" name="UCPath Center"/>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lvl1pPr marL="0" indent="0">
              <a:lnSpc>
                <a:spcPct val="90000"/>
              </a:lnSpc>
              <a:spcBef>
                <a:spcPts val="0"/>
              </a:spcBef>
              <a:buSzTx/>
              <a:buNone/>
              <a:defRPr b="1" spc="0" sz="2600">
                <a:solidFill>
                  <a:srgbClr val="A9A9A9"/>
                </a:solidFill>
                <a:latin typeface="Raleway"/>
                <a:ea typeface="Raleway"/>
                <a:cs typeface="Raleway"/>
                <a:sym typeface="Raleway"/>
              </a:defRPr>
            </a:lvl1pPr>
          </a:lstStyle>
          <a:p>
            <a:pPr/>
            <a:r>
              <a:t>UCPath Center</a:t>
            </a:r>
          </a:p>
        </p:txBody>
      </p:sp>
      <p:pic>
        <p:nvPicPr>
          <p:cNvPr id="678" name="IMG_8409.jpg" descr="IMG_8409.jpg"/>
          <p:cNvPicPr>
            <a:picLocks noChangeAspect="1"/>
          </p:cNvPicPr>
          <p:nvPr>
            <p:ph type="pic" idx="14"/>
          </p:nvPr>
        </p:nvPicPr>
        <p:blipFill>
          <a:blip r:embed="rId3">
            <a:extLst/>
          </a:blip>
          <a:srcRect l="44706" t="0" r="14211" b="0"/>
          <a:stretch>
            <a:fillRect/>
          </a:stretch>
        </p:blipFill>
        <p:spPr>
          <a:xfrm>
            <a:off x="17430669" y="2158843"/>
            <a:ext cx="5977569" cy="9694058"/>
          </a:xfrm>
          <a:prstGeom prst="rect">
            <a:avLst/>
          </a:prstGeom>
        </p:spPr>
      </p:pic>
      <p:sp>
        <p:nvSpPr>
          <p:cNvPr id="679" name="Slide Number"/>
          <p:cNvSpPr txBox="1"/>
          <p:nvPr>
            <p:ph type="sldNum" sz="quarter" idx="4294967295"/>
          </p:nvPr>
        </p:nvSpPr>
        <p:spPr>
          <a:xfrm>
            <a:off x="23897696" y="13055600"/>
            <a:ext cx="276753"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EE7290"/>
            </a:gs>
            <a:gs pos="11493">
              <a:srgbClr val="EF7D89"/>
            </a:gs>
            <a:gs pos="30045">
              <a:srgbClr val="F18882"/>
            </a:gs>
            <a:gs pos="53231">
              <a:srgbClr val="F49D73"/>
            </a:gs>
            <a:gs pos="71919">
              <a:srgbClr val="F6B163"/>
            </a:gs>
            <a:gs pos="100000">
              <a:srgbClr val="F9CF4E"/>
            </a:gs>
          </a:gsLst>
          <a:lin ang="20400000" scaled="0"/>
        </a:gradFill>
      </p:bgPr>
    </p:bg>
    <p:spTree>
      <p:nvGrpSpPr>
        <p:cNvPr id="1" name=""/>
        <p:cNvGrpSpPr/>
        <p:nvPr/>
      </p:nvGrpSpPr>
      <p:grpSpPr>
        <a:xfrm>
          <a:off x="0" y="0"/>
          <a:ext cx="0" cy="0"/>
          <a:chOff x="0" y="0"/>
          <a:chExt cx="0" cy="0"/>
        </a:xfrm>
      </p:grpSpPr>
      <p:sp>
        <p:nvSpPr>
          <p:cNvPr id="681" name="2017-2018…"/>
          <p:cNvSpPr txBox="1"/>
          <p:nvPr>
            <p:ph type="title"/>
          </p:nvPr>
        </p:nvSpPr>
        <p:spPr>
          <a:xfrm>
            <a:off x="325866" y="4461188"/>
            <a:ext cx="23732268" cy="5506725"/>
          </a:xfrm>
          <a:prstGeom prst="rect">
            <a:avLst/>
          </a:prstGeom>
        </p:spPr>
        <p:txBody>
          <a:bodyPr/>
          <a:lstStyle>
            <a:lvl1pPr>
              <a:lnSpc>
                <a:spcPct val="80000"/>
              </a:lnSpc>
              <a:defRPr>
                <a:latin typeface="Avenir Heavy"/>
                <a:ea typeface="Avenir Heavy"/>
                <a:cs typeface="Avenir Heavy"/>
                <a:sym typeface="Avenir Heavy"/>
              </a:defRPr>
            </a:lvl1pPr>
          </a:lstStyle>
          <a:p>
            <a:pPr/>
            <a:r>
              <a:t>Want to see more?</a:t>
            </a:r>
          </a:p>
        </p:txBody>
      </p:sp>
      <p:sp>
        <p:nvSpPr>
          <p:cNvPr id="682" name="Slide Number"/>
          <p:cNvSpPr txBox="1"/>
          <p:nvPr>
            <p:ph type="sldNum" sz="quarter" idx="4294967295"/>
          </p:nvPr>
        </p:nvSpPr>
        <p:spPr>
          <a:xfrm>
            <a:off x="23897697" y="13055600"/>
            <a:ext cx="276753" cy="45720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u" isContent="1" isInverted="0"/>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Today, it's important to tell a consistent story across multiple media platforms.…"/>
          <p:cNvSpPr txBox="1"/>
          <p:nvPr/>
        </p:nvSpPr>
        <p:spPr>
          <a:xfrm>
            <a:off x="1483114" y="1028700"/>
            <a:ext cx="22433772" cy="1165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800">
                <a:latin typeface="Avenir Heavy"/>
                <a:ea typeface="Avenir Heavy"/>
                <a:cs typeface="Avenir Heavy"/>
                <a:sym typeface="Avenir Heavy"/>
              </a:defRPr>
            </a:pPr>
            <a:r>
              <a:t>Past Challenges 2015-2017</a:t>
            </a:r>
            <a:endParaRPr sz="4400"/>
          </a:p>
          <a:p>
            <a:pPr algn="l">
              <a:defRPr sz="4800">
                <a:latin typeface="Avenir Heavy"/>
                <a:ea typeface="Avenir Heavy"/>
                <a:cs typeface="Avenir Heavy"/>
                <a:sym typeface="Avenir Heavy"/>
              </a:defRPr>
            </a:pPr>
            <a:r>
              <a:t>The UCPath Center had a few serious recruitment problems….</a:t>
            </a:r>
          </a:p>
          <a:p>
            <a:pPr algn="l">
              <a:defRPr sz="4400">
                <a:latin typeface="Avenir Book"/>
                <a:ea typeface="Avenir Book"/>
                <a:cs typeface="Avenir Book"/>
                <a:sym typeface="Avenir Book"/>
              </a:defRPr>
            </a:pPr>
          </a:p>
          <a:p>
            <a:pPr marL="571500" indent="-571500" algn="l">
              <a:lnSpc>
                <a:spcPct val="120000"/>
              </a:lnSpc>
              <a:buSzPct val="100000"/>
              <a:buFont typeface="Arial"/>
              <a:buChar char="•"/>
              <a:defRPr sz="4400">
                <a:latin typeface="Avenir Book"/>
                <a:ea typeface="Avenir Book"/>
                <a:cs typeface="Avenir Book"/>
                <a:sym typeface="Avenir Book"/>
              </a:defRPr>
            </a:pPr>
            <a:r>
              <a:t>No UCPath brand identity</a:t>
            </a:r>
          </a:p>
          <a:p>
            <a:pPr marL="571500" indent="-571500" algn="l">
              <a:lnSpc>
                <a:spcPct val="120000"/>
              </a:lnSpc>
              <a:buSzPct val="100000"/>
              <a:buFont typeface="Arial"/>
              <a:buChar char="•"/>
              <a:defRPr sz="4400">
                <a:latin typeface="Avenir Book"/>
                <a:ea typeface="Avenir Book"/>
                <a:cs typeface="Avenir Book"/>
                <a:sym typeface="Avenir Book"/>
              </a:defRPr>
            </a:pPr>
            <a:r>
              <a:t>No UCPath recruitment website</a:t>
            </a:r>
          </a:p>
          <a:p>
            <a:pPr marL="571500" indent="-571500" algn="l">
              <a:lnSpc>
                <a:spcPct val="120000"/>
              </a:lnSpc>
              <a:buSzPct val="100000"/>
              <a:buFont typeface="Arial"/>
              <a:buChar char="•"/>
              <a:defRPr sz="4400">
                <a:latin typeface="Avenir Book"/>
                <a:ea typeface="Avenir Book"/>
                <a:cs typeface="Avenir Book"/>
                <a:sym typeface="Avenir Book"/>
              </a:defRPr>
            </a:pPr>
            <a:r>
              <a:t>Small number of candidates per job opening</a:t>
            </a:r>
          </a:p>
          <a:p>
            <a:pPr marL="571500" indent="-571500" algn="l">
              <a:lnSpc>
                <a:spcPct val="120000"/>
              </a:lnSpc>
              <a:buSzPct val="100000"/>
              <a:buFont typeface="Arial"/>
              <a:buChar char="•"/>
              <a:defRPr sz="4400">
                <a:latin typeface="Avenir Book"/>
                <a:ea typeface="Avenir Book"/>
                <a:cs typeface="Avenir Book"/>
                <a:sym typeface="Avenir Book"/>
              </a:defRPr>
            </a:pPr>
            <a:r>
              <a:t>Confusion </a:t>
            </a:r>
            <a:r>
              <a:t>about</a:t>
            </a:r>
            <a:r>
              <a:t> </a:t>
            </a:r>
            <a:r>
              <a:t>who we are /what we did for UC (confusion with </a:t>
            </a:r>
            <a:r>
              <a:t>UCR </a:t>
            </a:r>
            <a:r>
              <a:t>especially)</a:t>
            </a:r>
          </a:p>
          <a:p>
            <a:pPr marL="571500" indent="-571500" algn="l">
              <a:lnSpc>
                <a:spcPct val="120000"/>
              </a:lnSpc>
              <a:buSzPct val="100000"/>
              <a:buFont typeface="Arial"/>
              <a:buChar char="•"/>
              <a:defRPr sz="4400">
                <a:latin typeface="Avenir Book"/>
                <a:ea typeface="Avenir Book"/>
                <a:cs typeface="Avenir Book"/>
                <a:sym typeface="Avenir Book"/>
              </a:defRPr>
            </a:pPr>
            <a:r>
              <a:t>No strategic recruitment efforts</a:t>
            </a:r>
          </a:p>
          <a:p>
            <a:pPr marL="571500" indent="-571500" algn="l">
              <a:lnSpc>
                <a:spcPct val="120000"/>
              </a:lnSpc>
              <a:buSzPct val="100000"/>
              <a:buFont typeface="Arial"/>
              <a:buChar char="•"/>
              <a:defRPr sz="4400">
                <a:latin typeface="Avenir Book"/>
                <a:ea typeface="Avenir Book"/>
                <a:cs typeface="Avenir Book"/>
                <a:sym typeface="Avenir Book"/>
              </a:defRPr>
            </a:pPr>
            <a:r>
              <a:t>Outdated and ad hoc recruitment materials</a:t>
            </a:r>
          </a:p>
          <a:p>
            <a:pPr marL="571500" indent="-571500" algn="l">
              <a:lnSpc>
                <a:spcPct val="120000"/>
              </a:lnSpc>
              <a:buSzPct val="100000"/>
              <a:buFont typeface="Arial"/>
              <a:buChar char="•"/>
              <a:defRPr sz="4400">
                <a:latin typeface="Avenir Book"/>
                <a:ea typeface="Avenir Book"/>
                <a:cs typeface="Avenir Book"/>
                <a:sym typeface="Avenir Book"/>
              </a:defRPr>
            </a:pPr>
            <a:r>
              <a:t>No strategic online presence or messaging </a:t>
            </a:r>
          </a:p>
          <a:p>
            <a:pPr marL="571500" indent="-571500" algn="l">
              <a:lnSpc>
                <a:spcPct val="120000"/>
              </a:lnSpc>
              <a:buSzPct val="100000"/>
              <a:buFont typeface="Arial"/>
              <a:buChar char="•"/>
              <a:defRPr sz="4400">
                <a:latin typeface="Avenir Book"/>
                <a:ea typeface="Avenir Book"/>
                <a:cs typeface="Avenir Book"/>
                <a:sym typeface="Avenir Book"/>
              </a:defRPr>
            </a:pPr>
            <a:r>
              <a:t>Minimal and ad hoc social media presence</a:t>
            </a:r>
          </a:p>
          <a:p>
            <a:pPr algn="l">
              <a:defRPr sz="4400">
                <a:latin typeface="Avenir Book"/>
                <a:ea typeface="Avenir Book"/>
                <a:cs typeface="Avenir Book"/>
                <a:sym typeface="Avenir Book"/>
              </a:defRPr>
            </a:pPr>
          </a:p>
          <a:p>
            <a:pPr algn="l">
              <a:defRPr sz="6000">
                <a:solidFill>
                  <a:srgbClr val="2993C7"/>
                </a:solidFill>
                <a:latin typeface="Avenir Heavy"/>
                <a:ea typeface="Avenir Heavy"/>
                <a:cs typeface="Avenir Heavy"/>
                <a:sym typeface="Avenir Heavy"/>
              </a:defRPr>
            </a:pPr>
            <a:r>
              <a:t>We changed all of that</a:t>
            </a:r>
            <a:r>
              <a:t>…</a:t>
            </a:r>
          </a:p>
        </p:txBody>
      </p:sp>
      <p:sp>
        <p:nvSpPr>
          <p:cNvPr id="685" name="Slide Number"/>
          <p:cNvSpPr txBox="1"/>
          <p:nvPr>
            <p:ph type="sldNum" sz="quarter" idx="4294967295"/>
          </p:nvPr>
        </p:nvSpPr>
        <p:spPr>
          <a:xfrm>
            <a:off x="23897697" y="13055600"/>
            <a:ext cx="276753"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l" isContent="1" isInverted="0"/>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Today, it's important to tell a consistent story across multiple media platforms.…"/>
          <p:cNvSpPr txBox="1"/>
          <p:nvPr/>
        </p:nvSpPr>
        <p:spPr>
          <a:xfrm>
            <a:off x="619664" y="1448659"/>
            <a:ext cx="22594408"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400">
                <a:latin typeface="Avenir Book"/>
                <a:ea typeface="Avenir Book"/>
                <a:cs typeface="Avenir Book"/>
                <a:sym typeface="Avenir Book"/>
              </a:defRPr>
            </a:pPr>
            <a:r>
              <a:t>In 2017, the UCPath Center developed and executed an ambitious marketing campaign to </a:t>
            </a:r>
            <a:r>
              <a:rPr>
                <a:latin typeface="Avenir Heavy"/>
                <a:ea typeface="Avenir Heavy"/>
                <a:cs typeface="Avenir Heavy"/>
                <a:sym typeface="Avenir Heavy"/>
              </a:rPr>
              <a:t>attract qualified candidates committed to making a difference at UC</a:t>
            </a:r>
            <a:r>
              <a:t>.</a:t>
            </a:r>
          </a:p>
        </p:txBody>
      </p:sp>
      <p:sp>
        <p:nvSpPr>
          <p:cNvPr id="688" name="Slide Number"/>
          <p:cNvSpPr txBox="1"/>
          <p:nvPr>
            <p:ph type="sldNum" sz="quarter" idx="4294967295"/>
          </p:nvPr>
        </p:nvSpPr>
        <p:spPr>
          <a:xfrm>
            <a:off x="23897697" y="13055600"/>
            <a:ext cx="276753"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89" name="Here’s how we did it.…"/>
          <p:cNvSpPr txBox="1"/>
          <p:nvPr/>
        </p:nvSpPr>
        <p:spPr>
          <a:xfrm>
            <a:off x="385337" y="3735950"/>
            <a:ext cx="10244905" cy="876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6000">
                <a:solidFill>
                  <a:srgbClr val="00B0F0"/>
                </a:solidFill>
                <a:latin typeface="Avenir Book"/>
                <a:ea typeface="Avenir Book"/>
                <a:cs typeface="Avenir Book"/>
                <a:sym typeface="Avenir Book"/>
              </a:defRPr>
            </a:pPr>
            <a:r>
              <a:t>Here’s how </a:t>
            </a:r>
            <a:r>
              <a:rPr>
                <a:latin typeface="Avenir Heavy"/>
                <a:ea typeface="Avenir Heavy"/>
                <a:cs typeface="Avenir Heavy"/>
                <a:sym typeface="Avenir Heavy"/>
              </a:rPr>
              <a:t>we did it.</a:t>
            </a:r>
            <a:endParaRPr sz="5600">
              <a:latin typeface="Avenir Heavy"/>
              <a:ea typeface="Avenir Heavy"/>
              <a:cs typeface="Avenir Heavy"/>
              <a:sym typeface="Avenir Heavy"/>
            </a:endParaRPr>
          </a:p>
          <a:p>
            <a:pPr algn="l">
              <a:defRPr sz="4400">
                <a:latin typeface="Avenir Heavy"/>
                <a:ea typeface="Avenir Heavy"/>
                <a:cs typeface="Avenir Heavy"/>
                <a:sym typeface="Avenir Heavy"/>
              </a:defRPr>
            </a:pPr>
          </a:p>
          <a:p>
            <a:pPr marL="635000" indent="-381000" algn="l">
              <a:spcBef>
                <a:spcPts val="2000"/>
              </a:spcBef>
              <a:buSzPct val="100000"/>
              <a:buChar char="•"/>
              <a:defRPr sz="3500">
                <a:latin typeface="Avenir Book"/>
                <a:ea typeface="Avenir Book"/>
                <a:cs typeface="Avenir Book"/>
                <a:sym typeface="Avenir Book"/>
              </a:defRPr>
            </a:pPr>
            <a:r>
              <a:t>Established a unique identity and built an online destination for the UCPath Center</a:t>
            </a:r>
          </a:p>
          <a:p>
            <a:pPr marL="635000" indent="-381000" algn="l">
              <a:spcBef>
                <a:spcPts val="2000"/>
              </a:spcBef>
              <a:buSzPct val="100000"/>
              <a:buChar char="•"/>
              <a:defRPr sz="3500">
                <a:latin typeface="Avenir Book"/>
                <a:ea typeface="Avenir Book"/>
                <a:cs typeface="Avenir Book"/>
                <a:sym typeface="Avenir Book"/>
              </a:defRPr>
            </a:pPr>
            <a:r>
              <a:t>Attracted interested, qualified candidates with relevant, timely content</a:t>
            </a:r>
          </a:p>
          <a:p>
            <a:pPr marL="635000" indent="-381000" algn="l">
              <a:spcBef>
                <a:spcPts val="2000"/>
              </a:spcBef>
              <a:buSzPct val="100000"/>
              <a:buChar char="•"/>
              <a:defRPr sz="3500">
                <a:latin typeface="Avenir Book"/>
                <a:ea typeface="Avenir Book"/>
                <a:cs typeface="Avenir Book"/>
                <a:sym typeface="Avenir Book"/>
              </a:defRPr>
            </a:pPr>
            <a:r>
              <a:t>Powered an effective marketing campaign reaching more than 3.6 million people</a:t>
            </a:r>
            <a:r>
              <a:t> using a mix of digital and traditional public relations and advertising opportunities to promote open jobs, the UCPath Center culture and the University of California as a whole</a:t>
            </a:r>
          </a:p>
        </p:txBody>
      </p:sp>
      <p:grpSp>
        <p:nvGrpSpPr>
          <p:cNvPr id="694" name="Group"/>
          <p:cNvGrpSpPr/>
          <p:nvPr/>
        </p:nvGrpSpPr>
        <p:grpSpPr>
          <a:xfrm>
            <a:off x="10918974" y="3969434"/>
            <a:ext cx="13328381" cy="9086168"/>
            <a:chOff x="0" y="0"/>
            <a:chExt cx="13328380" cy="9086167"/>
          </a:xfrm>
        </p:grpSpPr>
        <p:pic>
          <p:nvPicPr>
            <p:cNvPr id="690" name="UCPC_2019_ebook-mockup-inside.png" descr="UCPC_2019_ebook-mockup-inside.png"/>
            <p:cNvPicPr>
              <a:picLocks noChangeAspect="1"/>
            </p:cNvPicPr>
            <p:nvPr/>
          </p:nvPicPr>
          <p:blipFill>
            <a:blip r:embed="rId2">
              <a:extLst/>
            </a:blip>
            <a:stretch>
              <a:fillRect/>
            </a:stretch>
          </p:blipFill>
          <p:spPr>
            <a:xfrm>
              <a:off x="7533577" y="4517088"/>
              <a:ext cx="5794804" cy="4157143"/>
            </a:xfrm>
            <a:prstGeom prst="rect">
              <a:avLst/>
            </a:prstGeom>
            <a:ln w="12700" cap="flat">
              <a:noFill/>
              <a:miter lim="400000"/>
            </a:ln>
            <a:effectLst/>
          </p:spPr>
        </p:pic>
        <p:pic>
          <p:nvPicPr>
            <p:cNvPr id="691" name="UCPC_2019_website-mockups.jpg" descr="UCPC_2019_website-mockups.jpg"/>
            <p:cNvPicPr>
              <a:picLocks noChangeAspect="1"/>
            </p:cNvPicPr>
            <p:nvPr/>
          </p:nvPicPr>
          <p:blipFill>
            <a:blip r:embed="rId3">
              <a:extLst/>
            </a:blip>
            <a:stretch>
              <a:fillRect/>
            </a:stretch>
          </p:blipFill>
          <p:spPr>
            <a:xfrm>
              <a:off x="-1" y="3825163"/>
              <a:ext cx="6793428" cy="4552190"/>
            </a:xfrm>
            <a:prstGeom prst="rect">
              <a:avLst/>
            </a:prstGeom>
            <a:ln w="12700" cap="flat">
              <a:noFill/>
              <a:miter lim="400000"/>
            </a:ln>
            <a:effectLst/>
          </p:spPr>
        </p:pic>
        <p:pic>
          <p:nvPicPr>
            <p:cNvPr id="692" name="image4.png" descr="image4.png"/>
            <p:cNvPicPr>
              <a:picLocks noChangeAspect="1"/>
            </p:cNvPicPr>
            <p:nvPr/>
          </p:nvPicPr>
          <p:blipFill>
            <a:blip r:embed="rId4">
              <a:extLst/>
            </a:blip>
            <a:stretch>
              <a:fillRect/>
            </a:stretch>
          </p:blipFill>
          <p:spPr>
            <a:xfrm>
              <a:off x="4089634" y="0"/>
              <a:ext cx="6200493" cy="4552189"/>
            </a:xfrm>
            <a:prstGeom prst="rect">
              <a:avLst/>
            </a:prstGeom>
            <a:ln w="12700" cap="flat">
              <a:noFill/>
              <a:miter lim="400000"/>
            </a:ln>
            <a:effectLst/>
          </p:spPr>
        </p:pic>
        <p:pic>
          <p:nvPicPr>
            <p:cNvPr id="693" name="image25.png" descr="image25.png"/>
            <p:cNvPicPr>
              <a:picLocks noChangeAspect="1"/>
            </p:cNvPicPr>
            <p:nvPr/>
          </p:nvPicPr>
          <p:blipFill>
            <a:blip r:embed="rId5">
              <a:extLst/>
            </a:blip>
            <a:stretch>
              <a:fillRect/>
            </a:stretch>
          </p:blipFill>
          <p:spPr>
            <a:xfrm>
              <a:off x="5760736" y="4740923"/>
              <a:ext cx="3324112" cy="434524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14:prism dir="d" isContent="1" isInverted="0"/>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EE7290"/>
            </a:gs>
            <a:gs pos="11493">
              <a:srgbClr val="EF7D89"/>
            </a:gs>
            <a:gs pos="30045">
              <a:srgbClr val="F18882"/>
            </a:gs>
            <a:gs pos="53231">
              <a:srgbClr val="F49D73"/>
            </a:gs>
            <a:gs pos="71919">
              <a:srgbClr val="F6B163"/>
            </a:gs>
            <a:gs pos="100000">
              <a:srgbClr val="F9CF4E"/>
            </a:gs>
          </a:gsLst>
          <a:lin ang="20400000" scaled="0"/>
        </a:gradFill>
      </p:bgPr>
    </p:bg>
    <p:spTree>
      <p:nvGrpSpPr>
        <p:cNvPr id="1" name=""/>
        <p:cNvGrpSpPr/>
        <p:nvPr/>
      </p:nvGrpSpPr>
      <p:grpSpPr>
        <a:xfrm>
          <a:off x="0" y="0"/>
          <a:ext cx="0" cy="0"/>
          <a:chOff x="0" y="0"/>
          <a:chExt cx="0" cy="0"/>
        </a:xfrm>
      </p:grpSpPr>
      <p:sp>
        <p:nvSpPr>
          <p:cNvPr id="696" name="2017-2018…"/>
          <p:cNvSpPr txBox="1"/>
          <p:nvPr>
            <p:ph type="title"/>
          </p:nvPr>
        </p:nvSpPr>
        <p:spPr>
          <a:xfrm>
            <a:off x="325866" y="4461188"/>
            <a:ext cx="23732268" cy="5506725"/>
          </a:xfrm>
          <a:prstGeom prst="rect">
            <a:avLst/>
          </a:prstGeom>
        </p:spPr>
        <p:txBody>
          <a:bodyPr/>
          <a:lstStyle/>
          <a:p>
            <a:pPr>
              <a:lnSpc>
                <a:spcPct val="80000"/>
              </a:lnSpc>
              <a:defRPr>
                <a:latin typeface="Avenir Heavy"/>
                <a:ea typeface="Avenir Heavy"/>
                <a:cs typeface="Avenir Heavy"/>
                <a:sym typeface="Avenir Heavy"/>
              </a:defRPr>
            </a:pPr>
            <a:r>
              <a:t>2017-2018</a:t>
            </a:r>
          </a:p>
          <a:p>
            <a:pPr>
              <a:lnSpc>
                <a:spcPct val="80000"/>
              </a:lnSpc>
              <a:defRPr sz="9600">
                <a:latin typeface="Avenir Heavy"/>
                <a:ea typeface="Avenir Heavy"/>
                <a:cs typeface="Avenir Heavy"/>
                <a:sym typeface="Avenir Heavy"/>
              </a:defRPr>
            </a:pPr>
            <a:r>
              <a:t>…..</a:t>
            </a:r>
            <a:r>
              <a:rPr>
                <a:latin typeface="Avenir Roman"/>
                <a:ea typeface="Avenir Roman"/>
                <a:cs typeface="Avenir Roman"/>
                <a:sym typeface="Avenir Roman"/>
              </a:rPr>
              <a:t> a wildly successful campaign</a:t>
            </a:r>
          </a:p>
        </p:txBody>
      </p:sp>
      <p:sp>
        <p:nvSpPr>
          <p:cNvPr id="697" name="Slide Number"/>
          <p:cNvSpPr txBox="1"/>
          <p:nvPr>
            <p:ph type="sldNum" sz="quarter" idx="4294967295"/>
          </p:nvPr>
        </p:nvSpPr>
        <p:spPr>
          <a:xfrm>
            <a:off x="23897697" y="13055600"/>
            <a:ext cx="276753" cy="45720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r" isContent="1" isInverted="0"/>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Raleway Medium"/>
        <a:ea typeface="Raleway Medium"/>
        <a:cs typeface="Raleway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65100" dist="120225" dir="2705541">
              <a:srgbClr val="A6AAA9">
                <a:alpha val="17801"/>
              </a:srgbClr>
            </a:outerShdw>
          </a:effectLst>
        </a:effectStyle>
        <a:effectStyle>
          <a:effectLst>
            <a:outerShdw sx="100000" sy="100000" kx="0" ky="0" algn="b" rotWithShape="0" blurRad="165100" dist="120225" dir="2705541">
              <a:srgbClr val="A6AAA9">
                <a:alpha val="17801"/>
              </a:srgbClr>
            </a:outerShdw>
          </a:effectLst>
        </a:effectStyle>
        <a:effectStyle>
          <a:effectLst>
            <a:outerShdw sx="100000" sy="100000" kx="0" ky="0" algn="b" rotWithShape="0" blurRad="165100" dist="120225" dir="2705541">
              <a:srgbClr val="A6AAA9">
                <a:alpha val="17801"/>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165100" dist="120225" dir="2705541">
            <a:srgbClr val="A6AAA9">
              <a:alpha val="17801"/>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165100" dist="120225" dir="2705541">
            <a:srgbClr val="A6AAA9">
              <a:alpha val="17801"/>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Raleway Medium"/>
        <a:ea typeface="Raleway Medium"/>
        <a:cs typeface="Raleway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65100" dist="120225" dir="2705541">
              <a:srgbClr val="A6AAA9">
                <a:alpha val="17801"/>
              </a:srgbClr>
            </a:outerShdw>
          </a:effectLst>
        </a:effectStyle>
        <a:effectStyle>
          <a:effectLst>
            <a:outerShdw sx="100000" sy="100000" kx="0" ky="0" algn="b" rotWithShape="0" blurRad="165100" dist="120225" dir="2705541">
              <a:srgbClr val="A6AAA9">
                <a:alpha val="17801"/>
              </a:srgbClr>
            </a:outerShdw>
          </a:effectLst>
        </a:effectStyle>
        <a:effectStyle>
          <a:effectLst>
            <a:outerShdw sx="100000" sy="100000" kx="0" ky="0" algn="b" rotWithShape="0" blurRad="165100" dist="120225" dir="2705541">
              <a:srgbClr val="A6AAA9">
                <a:alpha val="17801"/>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165100" dist="120225" dir="2705541">
            <a:srgbClr val="A6AAA9">
              <a:alpha val="17801"/>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165100" dist="120225" dir="2705541">
            <a:srgbClr val="A6AAA9">
              <a:alpha val="17801"/>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Raleway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